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9" r:id="rId2"/>
  </p:sldMasterIdLst>
  <p:notesMasterIdLst>
    <p:notesMasterId r:id="rId25"/>
  </p:notesMasterIdLst>
  <p:handoutMasterIdLst>
    <p:handoutMasterId r:id="rId26"/>
  </p:handoutMasterIdLst>
  <p:sldIdLst>
    <p:sldId id="325" r:id="rId3"/>
    <p:sldId id="384" r:id="rId4"/>
    <p:sldId id="409" r:id="rId5"/>
    <p:sldId id="417" r:id="rId6"/>
    <p:sldId id="412" r:id="rId7"/>
    <p:sldId id="413" r:id="rId8"/>
    <p:sldId id="418" r:id="rId9"/>
    <p:sldId id="411" r:id="rId10"/>
    <p:sldId id="414" r:id="rId11"/>
    <p:sldId id="416" r:id="rId12"/>
    <p:sldId id="430" r:id="rId13"/>
    <p:sldId id="431" r:id="rId14"/>
    <p:sldId id="420" r:id="rId15"/>
    <p:sldId id="421" r:id="rId16"/>
    <p:sldId id="422" r:id="rId17"/>
    <p:sldId id="423" r:id="rId18"/>
    <p:sldId id="424" r:id="rId19"/>
    <p:sldId id="425" r:id="rId20"/>
    <p:sldId id="426" r:id="rId21"/>
    <p:sldId id="427" r:id="rId22"/>
    <p:sldId id="428" r:id="rId23"/>
    <p:sldId id="429" r:id="rId24"/>
  </p:sldIdLst>
  <p:sldSz cx="13335000" cy="10001250"/>
  <p:notesSz cx="6808788" cy="9940925"/>
  <p:defaultTextStyle>
    <a:defPPr>
      <a:defRPr lang="fr-FR"/>
    </a:defPPr>
    <a:lvl1pPr marL="0" algn="l" defTabSz="1120140" rtl="0" eaLnBrk="1" latinLnBrk="0" hangingPunct="1">
      <a:defRPr sz="2205" kern="1200">
        <a:solidFill>
          <a:schemeClr val="tx1"/>
        </a:solidFill>
        <a:latin typeface="+mn-lt"/>
        <a:ea typeface="+mn-ea"/>
        <a:cs typeface="+mn-cs"/>
      </a:defRPr>
    </a:lvl1pPr>
    <a:lvl2pPr marL="560070" algn="l" defTabSz="1120140" rtl="0" eaLnBrk="1" latinLnBrk="0" hangingPunct="1">
      <a:defRPr sz="2205" kern="1200">
        <a:solidFill>
          <a:schemeClr val="tx1"/>
        </a:solidFill>
        <a:latin typeface="+mn-lt"/>
        <a:ea typeface="+mn-ea"/>
        <a:cs typeface="+mn-cs"/>
      </a:defRPr>
    </a:lvl2pPr>
    <a:lvl3pPr marL="1120140" algn="l" defTabSz="1120140" rtl="0" eaLnBrk="1" latinLnBrk="0" hangingPunct="1">
      <a:defRPr sz="2205" kern="1200">
        <a:solidFill>
          <a:schemeClr val="tx1"/>
        </a:solidFill>
        <a:latin typeface="+mn-lt"/>
        <a:ea typeface="+mn-ea"/>
        <a:cs typeface="+mn-cs"/>
      </a:defRPr>
    </a:lvl3pPr>
    <a:lvl4pPr marL="1680210" algn="l" defTabSz="1120140" rtl="0" eaLnBrk="1" latinLnBrk="0" hangingPunct="1">
      <a:defRPr sz="2205" kern="1200">
        <a:solidFill>
          <a:schemeClr val="tx1"/>
        </a:solidFill>
        <a:latin typeface="+mn-lt"/>
        <a:ea typeface="+mn-ea"/>
        <a:cs typeface="+mn-cs"/>
      </a:defRPr>
    </a:lvl4pPr>
    <a:lvl5pPr marL="2240280" algn="l" defTabSz="1120140" rtl="0" eaLnBrk="1" latinLnBrk="0" hangingPunct="1">
      <a:defRPr sz="2205" kern="1200">
        <a:solidFill>
          <a:schemeClr val="tx1"/>
        </a:solidFill>
        <a:latin typeface="+mn-lt"/>
        <a:ea typeface="+mn-ea"/>
        <a:cs typeface="+mn-cs"/>
      </a:defRPr>
    </a:lvl5pPr>
    <a:lvl6pPr marL="2800350" algn="l" defTabSz="1120140" rtl="0" eaLnBrk="1" latinLnBrk="0" hangingPunct="1">
      <a:defRPr sz="2205" kern="1200">
        <a:solidFill>
          <a:schemeClr val="tx1"/>
        </a:solidFill>
        <a:latin typeface="+mn-lt"/>
        <a:ea typeface="+mn-ea"/>
        <a:cs typeface="+mn-cs"/>
      </a:defRPr>
    </a:lvl6pPr>
    <a:lvl7pPr marL="3360420" algn="l" defTabSz="1120140" rtl="0" eaLnBrk="1" latinLnBrk="0" hangingPunct="1">
      <a:defRPr sz="2205" kern="1200">
        <a:solidFill>
          <a:schemeClr val="tx1"/>
        </a:solidFill>
        <a:latin typeface="+mn-lt"/>
        <a:ea typeface="+mn-ea"/>
        <a:cs typeface="+mn-cs"/>
      </a:defRPr>
    </a:lvl7pPr>
    <a:lvl8pPr marL="3920490" algn="l" defTabSz="1120140" rtl="0" eaLnBrk="1" latinLnBrk="0" hangingPunct="1">
      <a:defRPr sz="2205" kern="1200">
        <a:solidFill>
          <a:schemeClr val="tx1"/>
        </a:solidFill>
        <a:latin typeface="+mn-lt"/>
        <a:ea typeface="+mn-ea"/>
        <a:cs typeface="+mn-cs"/>
      </a:defRPr>
    </a:lvl8pPr>
    <a:lvl9pPr marL="4480560" algn="l" defTabSz="1120140" rtl="0" eaLnBrk="1" latinLnBrk="0" hangingPunct="1">
      <a:defRPr sz="22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50">
          <p15:clr>
            <a:srgbClr val="A4A3A4"/>
          </p15:clr>
        </p15:guide>
        <p15:guide id="2" pos="4200">
          <p15:clr>
            <a:srgbClr val="A4A3A4"/>
          </p15:clr>
        </p15:guide>
        <p15:guide id="3" orient="horz" pos="1020">
          <p15:clr>
            <a:srgbClr val="A4A3A4"/>
          </p15:clr>
        </p15:guide>
        <p15:guide id="4" orient="horz" pos="5658">
          <p15:clr>
            <a:srgbClr val="A4A3A4"/>
          </p15:clr>
        </p15:guide>
        <p15:guide id="5" orient="horz" pos="5191">
          <p15:clr>
            <a:srgbClr val="A4A3A4"/>
          </p15:clr>
        </p15:guide>
        <p15:guide id="6" orient="horz" pos="14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6A2"/>
    <a:srgbClr val="0041C4"/>
    <a:srgbClr val="FFFFFF"/>
    <a:srgbClr val="99CC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512D70-F6A9-447C-86F9-F35F0A80A705}" v="30" dt="2021-11-29T13:13:04.7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46" autoAdjust="0"/>
    <p:restoredTop sz="96866" autoAdjust="0"/>
  </p:normalViewPr>
  <p:slideViewPr>
    <p:cSldViewPr snapToGrid="0" showGuides="1">
      <p:cViewPr varScale="1">
        <p:scale>
          <a:sx n="56" d="100"/>
          <a:sy n="56" d="100"/>
        </p:scale>
        <p:origin x="1402" y="62"/>
      </p:cViewPr>
      <p:guideLst>
        <p:guide orient="horz" pos="3150"/>
        <p:guide pos="4200"/>
        <p:guide orient="horz" pos="1020"/>
        <p:guide orient="horz" pos="5658"/>
        <p:guide orient="horz" pos="5191"/>
        <p:guide orient="horz" pos="1472"/>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196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0951" cy="496967"/>
          </a:xfrm>
          <a:prstGeom prst="rect">
            <a:avLst/>
          </a:prstGeom>
        </p:spPr>
        <p:txBody>
          <a:bodyPr vert="horz" lIns="91458" tIns="45729" rIns="91458" bIns="45729" rtlCol="0"/>
          <a:lstStyle>
            <a:lvl1pPr algn="l">
              <a:defRPr sz="1200"/>
            </a:lvl1pPr>
          </a:lstStyle>
          <a:p>
            <a:endParaRPr lang="fr-BE"/>
          </a:p>
        </p:txBody>
      </p:sp>
      <p:sp>
        <p:nvSpPr>
          <p:cNvPr id="3" name="Date Placeholder 2"/>
          <p:cNvSpPr>
            <a:spLocks noGrp="1"/>
          </p:cNvSpPr>
          <p:nvPr>
            <p:ph type="dt" sz="quarter" idx="1"/>
          </p:nvPr>
        </p:nvSpPr>
        <p:spPr>
          <a:xfrm>
            <a:off x="3856249" y="0"/>
            <a:ext cx="2950951" cy="496967"/>
          </a:xfrm>
          <a:prstGeom prst="rect">
            <a:avLst/>
          </a:prstGeom>
        </p:spPr>
        <p:txBody>
          <a:bodyPr vert="horz" lIns="91458" tIns="45729" rIns="91458" bIns="45729" rtlCol="0"/>
          <a:lstStyle>
            <a:lvl1pPr algn="r">
              <a:defRPr sz="1200"/>
            </a:lvl1pPr>
          </a:lstStyle>
          <a:p>
            <a:fld id="{D0FF326B-6945-4909-9DEA-2AA02DE60ED2}" type="datetimeFigureOut">
              <a:rPr lang="fr-BE" smtClean="0"/>
              <a:pPr/>
              <a:t>05-12-21</a:t>
            </a:fld>
            <a:endParaRPr lang="fr-BE"/>
          </a:p>
        </p:txBody>
      </p:sp>
      <p:sp>
        <p:nvSpPr>
          <p:cNvPr id="4" name="Footer Placeholder 3"/>
          <p:cNvSpPr>
            <a:spLocks noGrp="1"/>
          </p:cNvSpPr>
          <p:nvPr>
            <p:ph type="ftr" sz="quarter" idx="2"/>
          </p:nvPr>
        </p:nvSpPr>
        <p:spPr>
          <a:xfrm>
            <a:off x="1" y="9442371"/>
            <a:ext cx="2950951" cy="496966"/>
          </a:xfrm>
          <a:prstGeom prst="rect">
            <a:avLst/>
          </a:prstGeom>
        </p:spPr>
        <p:txBody>
          <a:bodyPr vert="horz" lIns="91458" tIns="45729" rIns="91458" bIns="45729" rtlCol="0" anchor="b"/>
          <a:lstStyle>
            <a:lvl1pPr algn="l">
              <a:defRPr sz="1200"/>
            </a:lvl1pPr>
          </a:lstStyle>
          <a:p>
            <a:endParaRPr lang="fr-BE"/>
          </a:p>
        </p:txBody>
      </p:sp>
      <p:sp>
        <p:nvSpPr>
          <p:cNvPr id="5" name="Slide Number Placeholder 4"/>
          <p:cNvSpPr>
            <a:spLocks noGrp="1"/>
          </p:cNvSpPr>
          <p:nvPr>
            <p:ph type="sldNum" sz="quarter" idx="3"/>
          </p:nvPr>
        </p:nvSpPr>
        <p:spPr>
          <a:xfrm>
            <a:off x="3856249" y="9442371"/>
            <a:ext cx="2950951" cy="496966"/>
          </a:xfrm>
          <a:prstGeom prst="rect">
            <a:avLst/>
          </a:prstGeom>
        </p:spPr>
        <p:txBody>
          <a:bodyPr vert="horz" lIns="91458" tIns="45729" rIns="91458" bIns="45729" rtlCol="0" anchor="b"/>
          <a:lstStyle>
            <a:lvl1pPr algn="r">
              <a:defRPr sz="1200"/>
            </a:lvl1pPr>
          </a:lstStyle>
          <a:p>
            <a:fld id="{F563FCAB-113F-4414-91E3-2A34ABA893A5}" type="slidenum">
              <a:rPr lang="fr-BE" smtClean="0"/>
              <a:pPr/>
              <a:t>‹#›</a:t>
            </a:fld>
            <a:endParaRPr lang="fr-BE"/>
          </a:p>
        </p:txBody>
      </p:sp>
    </p:spTree>
    <p:extLst>
      <p:ext uri="{BB962C8B-B14F-4D97-AF65-F5344CB8AC3E}">
        <p14:creationId xmlns:p14="http://schemas.microsoft.com/office/powerpoint/2010/main" val="3387415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0475" cy="498773"/>
          </a:xfrm>
          <a:prstGeom prst="rect">
            <a:avLst/>
          </a:prstGeom>
        </p:spPr>
        <p:txBody>
          <a:bodyPr vert="horz" lIns="91458" tIns="45729" rIns="91458" bIns="45729" rtlCol="0"/>
          <a:lstStyle>
            <a:lvl1pPr algn="l">
              <a:defRPr sz="1200">
                <a:latin typeface="Arial" panose="020B0604020202020204" pitchFamily="34" charset="0"/>
              </a:defRPr>
            </a:lvl1pPr>
          </a:lstStyle>
          <a:p>
            <a:endParaRPr lang="fr-BE"/>
          </a:p>
        </p:txBody>
      </p:sp>
      <p:sp>
        <p:nvSpPr>
          <p:cNvPr id="3" name="Espace réservé de la date 2"/>
          <p:cNvSpPr>
            <a:spLocks noGrp="1"/>
          </p:cNvSpPr>
          <p:nvPr>
            <p:ph type="dt" idx="1"/>
          </p:nvPr>
        </p:nvSpPr>
        <p:spPr>
          <a:xfrm>
            <a:off x="3856738" y="0"/>
            <a:ext cx="2950475" cy="498773"/>
          </a:xfrm>
          <a:prstGeom prst="rect">
            <a:avLst/>
          </a:prstGeom>
        </p:spPr>
        <p:txBody>
          <a:bodyPr vert="horz" lIns="91458" tIns="45729" rIns="91458" bIns="45729" rtlCol="0"/>
          <a:lstStyle>
            <a:lvl1pPr algn="r">
              <a:defRPr sz="1200">
                <a:latin typeface="Arial" panose="020B0604020202020204" pitchFamily="34" charset="0"/>
              </a:defRPr>
            </a:lvl1pPr>
          </a:lstStyle>
          <a:p>
            <a:fld id="{A05EB93A-3B02-4308-A1EC-44EF482F8EF8}" type="datetimeFigureOut">
              <a:rPr lang="fr-BE" smtClean="0"/>
              <a:pPr/>
              <a:t>05-12-21</a:t>
            </a:fld>
            <a:endParaRPr lang="fr-BE"/>
          </a:p>
        </p:txBody>
      </p:sp>
      <p:sp>
        <p:nvSpPr>
          <p:cNvPr id="4" name="Espace réservé de l'image des diapositives 3"/>
          <p:cNvSpPr>
            <a:spLocks noGrp="1" noRot="1" noChangeAspect="1"/>
          </p:cNvSpPr>
          <p:nvPr>
            <p:ph type="sldImg" idx="2"/>
          </p:nvPr>
        </p:nvSpPr>
        <p:spPr>
          <a:xfrm>
            <a:off x="1168400" y="1243013"/>
            <a:ext cx="4471988" cy="3354387"/>
          </a:xfrm>
          <a:prstGeom prst="rect">
            <a:avLst/>
          </a:prstGeom>
          <a:noFill/>
          <a:ln w="12700">
            <a:solidFill>
              <a:prstClr val="black"/>
            </a:solidFill>
          </a:ln>
        </p:spPr>
        <p:txBody>
          <a:bodyPr vert="horz" lIns="91458" tIns="45729" rIns="91458" bIns="45729" rtlCol="0" anchor="ctr"/>
          <a:lstStyle/>
          <a:p>
            <a:endParaRPr lang="fr-BE"/>
          </a:p>
        </p:txBody>
      </p:sp>
      <p:sp>
        <p:nvSpPr>
          <p:cNvPr id="5" name="Espace réservé des commentaires 4"/>
          <p:cNvSpPr>
            <a:spLocks noGrp="1"/>
          </p:cNvSpPr>
          <p:nvPr>
            <p:ph type="body" sz="quarter" idx="3"/>
          </p:nvPr>
        </p:nvSpPr>
        <p:spPr>
          <a:xfrm>
            <a:off x="680880" y="4784071"/>
            <a:ext cx="5447030" cy="3914239"/>
          </a:xfrm>
          <a:prstGeom prst="rect">
            <a:avLst/>
          </a:prstGeom>
        </p:spPr>
        <p:txBody>
          <a:bodyPr vert="horz" lIns="91458" tIns="45729" rIns="91458" bIns="45729" rtlCol="0"/>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BE" dirty="0"/>
          </a:p>
        </p:txBody>
      </p:sp>
      <p:sp>
        <p:nvSpPr>
          <p:cNvPr id="6" name="Espace réservé du pied de page 5"/>
          <p:cNvSpPr>
            <a:spLocks noGrp="1"/>
          </p:cNvSpPr>
          <p:nvPr>
            <p:ph type="ftr" sz="quarter" idx="4"/>
          </p:nvPr>
        </p:nvSpPr>
        <p:spPr>
          <a:xfrm>
            <a:off x="0" y="9442154"/>
            <a:ext cx="2950475" cy="498772"/>
          </a:xfrm>
          <a:prstGeom prst="rect">
            <a:avLst/>
          </a:prstGeom>
        </p:spPr>
        <p:txBody>
          <a:bodyPr vert="horz" lIns="91458" tIns="45729" rIns="91458" bIns="45729" rtlCol="0" anchor="b"/>
          <a:lstStyle>
            <a:lvl1pPr algn="l">
              <a:defRPr sz="1200">
                <a:latin typeface="Arial" panose="020B0604020202020204" pitchFamily="34" charset="0"/>
              </a:defRPr>
            </a:lvl1pPr>
          </a:lstStyle>
          <a:p>
            <a:endParaRPr lang="fr-BE"/>
          </a:p>
        </p:txBody>
      </p:sp>
      <p:sp>
        <p:nvSpPr>
          <p:cNvPr id="7" name="Espace réservé du numéro de diapositive 6"/>
          <p:cNvSpPr>
            <a:spLocks noGrp="1"/>
          </p:cNvSpPr>
          <p:nvPr>
            <p:ph type="sldNum" sz="quarter" idx="5"/>
          </p:nvPr>
        </p:nvSpPr>
        <p:spPr>
          <a:xfrm>
            <a:off x="3856738" y="9442154"/>
            <a:ext cx="2950475" cy="498772"/>
          </a:xfrm>
          <a:prstGeom prst="rect">
            <a:avLst/>
          </a:prstGeom>
        </p:spPr>
        <p:txBody>
          <a:bodyPr vert="horz" lIns="91458" tIns="45729" rIns="91458" bIns="45729" rtlCol="0" anchor="b"/>
          <a:lstStyle>
            <a:lvl1pPr algn="r">
              <a:defRPr sz="1200">
                <a:latin typeface="Arial" panose="020B0604020202020204" pitchFamily="34" charset="0"/>
              </a:defRPr>
            </a:lvl1pPr>
          </a:lstStyle>
          <a:p>
            <a:fld id="{D602FD16-6947-443D-BC5A-954CA2E5C858}" type="slidenum">
              <a:rPr lang="fr-BE" smtClean="0"/>
              <a:pPr/>
              <a:t>‹#›</a:t>
            </a:fld>
            <a:endParaRPr lang="fr-BE"/>
          </a:p>
        </p:txBody>
      </p:sp>
    </p:spTree>
    <p:extLst>
      <p:ext uri="{BB962C8B-B14F-4D97-AF65-F5344CB8AC3E}">
        <p14:creationId xmlns:p14="http://schemas.microsoft.com/office/powerpoint/2010/main" val="1169033530"/>
      </p:ext>
    </p:extLst>
  </p:cSld>
  <p:clrMap bg1="lt1" tx1="dk1" bg2="lt2" tx2="dk2" accent1="accent1" accent2="accent2" accent3="accent3" accent4="accent4" accent5="accent5" accent6="accent6" hlink="hlink" folHlink="folHlink"/>
  <p:notesStyle>
    <a:lvl1pPr marL="0" algn="l" defTabSz="1120140" rtl="0" eaLnBrk="1" latinLnBrk="0" hangingPunct="1">
      <a:defRPr sz="1470" kern="1200">
        <a:solidFill>
          <a:schemeClr val="tx1"/>
        </a:solidFill>
        <a:latin typeface="Arial" panose="020B0604020202020204" pitchFamily="34" charset="0"/>
        <a:ea typeface="+mn-ea"/>
        <a:cs typeface="+mn-cs"/>
      </a:defRPr>
    </a:lvl1pPr>
    <a:lvl2pPr marL="560070" algn="l" defTabSz="1120140" rtl="0" eaLnBrk="1" latinLnBrk="0" hangingPunct="1">
      <a:defRPr sz="1470" kern="1200">
        <a:solidFill>
          <a:schemeClr val="tx1"/>
        </a:solidFill>
        <a:latin typeface="Arial" panose="020B0604020202020204" pitchFamily="34" charset="0"/>
        <a:ea typeface="+mn-ea"/>
        <a:cs typeface="+mn-cs"/>
      </a:defRPr>
    </a:lvl2pPr>
    <a:lvl3pPr marL="1120140" algn="l" defTabSz="1120140" rtl="0" eaLnBrk="1" latinLnBrk="0" hangingPunct="1">
      <a:defRPr sz="1470" kern="1200">
        <a:solidFill>
          <a:schemeClr val="tx1"/>
        </a:solidFill>
        <a:latin typeface="Arial" panose="020B0604020202020204" pitchFamily="34" charset="0"/>
        <a:ea typeface="+mn-ea"/>
        <a:cs typeface="+mn-cs"/>
      </a:defRPr>
    </a:lvl3pPr>
    <a:lvl4pPr marL="1680210" algn="l" defTabSz="1120140" rtl="0" eaLnBrk="1" latinLnBrk="0" hangingPunct="1">
      <a:defRPr sz="1470" kern="1200">
        <a:solidFill>
          <a:schemeClr val="tx1"/>
        </a:solidFill>
        <a:latin typeface="Arial" panose="020B0604020202020204" pitchFamily="34" charset="0"/>
        <a:ea typeface="+mn-ea"/>
        <a:cs typeface="+mn-cs"/>
      </a:defRPr>
    </a:lvl4pPr>
    <a:lvl5pPr marL="2240280" algn="l" defTabSz="1120140" rtl="0" eaLnBrk="1" latinLnBrk="0" hangingPunct="1">
      <a:defRPr sz="1470" kern="1200">
        <a:solidFill>
          <a:schemeClr val="tx1"/>
        </a:solidFill>
        <a:latin typeface="Arial" panose="020B0604020202020204" pitchFamily="34" charset="0"/>
        <a:ea typeface="+mn-ea"/>
        <a:cs typeface="+mn-cs"/>
      </a:defRPr>
    </a:lvl5pPr>
    <a:lvl6pPr marL="2800350" algn="l" defTabSz="1120140" rtl="0" eaLnBrk="1" latinLnBrk="0" hangingPunct="1">
      <a:defRPr sz="1470" kern="1200">
        <a:solidFill>
          <a:schemeClr val="tx1"/>
        </a:solidFill>
        <a:latin typeface="+mn-lt"/>
        <a:ea typeface="+mn-ea"/>
        <a:cs typeface="+mn-cs"/>
      </a:defRPr>
    </a:lvl6pPr>
    <a:lvl7pPr marL="3360420" algn="l" defTabSz="1120140" rtl="0" eaLnBrk="1" latinLnBrk="0" hangingPunct="1">
      <a:defRPr sz="1470" kern="1200">
        <a:solidFill>
          <a:schemeClr val="tx1"/>
        </a:solidFill>
        <a:latin typeface="+mn-lt"/>
        <a:ea typeface="+mn-ea"/>
        <a:cs typeface="+mn-cs"/>
      </a:defRPr>
    </a:lvl7pPr>
    <a:lvl8pPr marL="3920490" algn="l" defTabSz="1120140" rtl="0" eaLnBrk="1" latinLnBrk="0" hangingPunct="1">
      <a:defRPr sz="1470" kern="1200">
        <a:solidFill>
          <a:schemeClr val="tx1"/>
        </a:solidFill>
        <a:latin typeface="+mn-lt"/>
        <a:ea typeface="+mn-ea"/>
        <a:cs typeface="+mn-cs"/>
      </a:defRPr>
    </a:lvl8pPr>
    <a:lvl9pPr marL="4480560" algn="l" defTabSz="1120140" rtl="0" eaLnBrk="1" latinLnBrk="0" hangingPunct="1">
      <a:defRPr sz="147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Logo">
    <p:spTree>
      <p:nvGrpSpPr>
        <p:cNvPr id="1" name=""/>
        <p:cNvGrpSpPr/>
        <p:nvPr/>
      </p:nvGrpSpPr>
      <p:grpSpPr>
        <a:xfrm>
          <a:off x="0" y="0"/>
          <a:ext cx="0" cy="0"/>
          <a:chOff x="0" y="0"/>
          <a:chExt cx="0" cy="0"/>
        </a:xfrm>
      </p:grpSpPr>
      <p:sp>
        <p:nvSpPr>
          <p:cNvPr id="5" name="Rectangle 4"/>
          <p:cNvSpPr/>
          <p:nvPr userDrawn="1"/>
        </p:nvSpPr>
        <p:spPr>
          <a:xfrm>
            <a:off x="0" y="0"/>
            <a:ext cx="13335000" cy="10001250"/>
          </a:xfrm>
          <a:prstGeom prst="rect">
            <a:avLst/>
          </a:prstGeom>
          <a:gradFill>
            <a:gsLst>
              <a:gs pos="0">
                <a:schemeClr val="accent1"/>
              </a:gs>
              <a:gs pos="50000">
                <a:schemeClr val="tx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 name="Rectangle 5"/>
          <p:cNvSpPr/>
          <p:nvPr userDrawn="1"/>
        </p:nvSpPr>
        <p:spPr>
          <a:xfrm>
            <a:off x="-1" y="2643167"/>
            <a:ext cx="13335001" cy="46874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7" name="Freeform 17"/>
          <p:cNvSpPr>
            <a:spLocks/>
          </p:cNvSpPr>
          <p:nvPr userDrawn="1"/>
        </p:nvSpPr>
        <p:spPr bwMode="auto">
          <a:xfrm>
            <a:off x="7937803" y="5170254"/>
            <a:ext cx="4241" cy="6362"/>
          </a:xfrm>
          <a:custGeom>
            <a:avLst/>
            <a:gdLst>
              <a:gd name="T0" fmla="*/ 0 w 1"/>
              <a:gd name="T1" fmla="*/ 1 h 1"/>
              <a:gd name="T2" fmla="*/ 1 w 1"/>
              <a:gd name="T3" fmla="*/ 1 h 1"/>
              <a:gd name="T4" fmla="*/ 1 w 1"/>
              <a:gd name="T5" fmla="*/ 0 h 1"/>
              <a:gd name="T6" fmla="*/ 0 w 1"/>
              <a:gd name="T7" fmla="*/ 1 h 1"/>
            </a:gdLst>
            <a:ahLst/>
            <a:cxnLst>
              <a:cxn ang="0">
                <a:pos x="T0" y="T1"/>
              </a:cxn>
              <a:cxn ang="0">
                <a:pos x="T2" y="T3"/>
              </a:cxn>
              <a:cxn ang="0">
                <a:pos x="T4" y="T5"/>
              </a:cxn>
              <a:cxn ang="0">
                <a:pos x="T6" y="T7"/>
              </a:cxn>
            </a:cxnLst>
            <a:rect l="0" t="0" r="r" b="b"/>
            <a:pathLst>
              <a:path w="1" h="1">
                <a:moveTo>
                  <a:pt x="0" y="1"/>
                </a:moveTo>
                <a:cubicBezTo>
                  <a:pt x="1" y="1"/>
                  <a:pt x="1" y="1"/>
                  <a:pt x="1" y="1"/>
                </a:cubicBezTo>
                <a:cubicBezTo>
                  <a:pt x="1" y="0"/>
                  <a:pt x="1" y="0"/>
                  <a:pt x="1" y="0"/>
                </a:cubicBezTo>
                <a:cubicBezTo>
                  <a:pt x="1" y="1"/>
                  <a:pt x="0" y="1"/>
                  <a:pt x="0" y="1"/>
                </a:cubicBezTo>
              </a:path>
            </a:pathLst>
          </a:custGeom>
          <a:solidFill>
            <a:srgbClr val="0055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grpSp>
        <p:nvGrpSpPr>
          <p:cNvPr id="8" name="Groupe 7"/>
          <p:cNvGrpSpPr/>
          <p:nvPr userDrawn="1"/>
        </p:nvGrpSpPr>
        <p:grpSpPr>
          <a:xfrm>
            <a:off x="6256354" y="4114313"/>
            <a:ext cx="4281017" cy="1106830"/>
            <a:chOff x="6256354" y="4114313"/>
            <a:chExt cx="4281017" cy="1106830"/>
          </a:xfrm>
        </p:grpSpPr>
        <p:sp>
          <p:nvSpPr>
            <p:cNvPr id="9" name="Freeform 14"/>
            <p:cNvSpPr>
              <a:spLocks/>
            </p:cNvSpPr>
            <p:nvPr/>
          </p:nvSpPr>
          <p:spPr bwMode="auto">
            <a:xfrm>
              <a:off x="6256354" y="4114313"/>
              <a:ext cx="1002933" cy="1106830"/>
            </a:xfrm>
            <a:custGeom>
              <a:avLst/>
              <a:gdLst>
                <a:gd name="T0" fmla="*/ 5 w 200"/>
                <a:gd name="T1" fmla="*/ 101 h 220"/>
                <a:gd name="T2" fmla="*/ 53 w 200"/>
                <a:gd name="T3" fmla="*/ 196 h 220"/>
                <a:gd name="T4" fmla="*/ 200 w 200"/>
                <a:gd name="T5" fmla="*/ 174 h 220"/>
                <a:gd name="T6" fmla="*/ 175 w 200"/>
                <a:gd name="T7" fmla="*/ 148 h 220"/>
                <a:gd name="T8" fmla="*/ 69 w 200"/>
                <a:gd name="T9" fmla="*/ 163 h 220"/>
                <a:gd name="T10" fmla="*/ 40 w 200"/>
                <a:gd name="T11" fmla="*/ 114 h 220"/>
                <a:gd name="T12" fmla="*/ 40 w 200"/>
                <a:gd name="T13" fmla="*/ 106 h 220"/>
                <a:gd name="T14" fmla="*/ 136 w 200"/>
                <a:gd name="T15" fmla="*/ 45 h 220"/>
                <a:gd name="T16" fmla="*/ 105 w 200"/>
                <a:gd name="T17" fmla="*/ 145 h 220"/>
                <a:gd name="T18" fmla="*/ 139 w 200"/>
                <a:gd name="T19" fmla="*/ 156 h 220"/>
                <a:gd name="T20" fmla="*/ 183 w 200"/>
                <a:gd name="T21" fmla="*/ 9 h 220"/>
                <a:gd name="T22" fmla="*/ 161 w 200"/>
                <a:gd name="T23" fmla="*/ 8 h 220"/>
                <a:gd name="T24" fmla="*/ 5 w 200"/>
                <a:gd name="T25" fmla="*/ 101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0" h="220">
                  <a:moveTo>
                    <a:pt x="5" y="101"/>
                  </a:moveTo>
                  <a:cubicBezTo>
                    <a:pt x="0" y="143"/>
                    <a:pt x="18" y="178"/>
                    <a:pt x="53" y="196"/>
                  </a:cubicBezTo>
                  <a:cubicBezTo>
                    <a:pt x="99" y="220"/>
                    <a:pt x="164" y="210"/>
                    <a:pt x="200" y="174"/>
                  </a:cubicBezTo>
                  <a:cubicBezTo>
                    <a:pt x="175" y="148"/>
                    <a:pt x="175" y="148"/>
                    <a:pt x="175" y="148"/>
                  </a:cubicBezTo>
                  <a:cubicBezTo>
                    <a:pt x="150" y="173"/>
                    <a:pt x="101" y="180"/>
                    <a:pt x="69" y="163"/>
                  </a:cubicBezTo>
                  <a:cubicBezTo>
                    <a:pt x="55" y="156"/>
                    <a:pt x="39" y="142"/>
                    <a:pt x="40" y="114"/>
                  </a:cubicBezTo>
                  <a:cubicBezTo>
                    <a:pt x="40" y="111"/>
                    <a:pt x="40" y="109"/>
                    <a:pt x="40" y="106"/>
                  </a:cubicBezTo>
                  <a:cubicBezTo>
                    <a:pt x="46" y="58"/>
                    <a:pt x="103" y="47"/>
                    <a:pt x="136" y="45"/>
                  </a:cubicBezTo>
                  <a:cubicBezTo>
                    <a:pt x="126" y="76"/>
                    <a:pt x="105" y="145"/>
                    <a:pt x="105" y="145"/>
                  </a:cubicBezTo>
                  <a:cubicBezTo>
                    <a:pt x="139" y="156"/>
                    <a:pt x="139" y="156"/>
                    <a:pt x="139" y="156"/>
                  </a:cubicBezTo>
                  <a:cubicBezTo>
                    <a:pt x="183" y="9"/>
                    <a:pt x="183" y="9"/>
                    <a:pt x="183" y="9"/>
                  </a:cubicBezTo>
                  <a:cubicBezTo>
                    <a:pt x="161" y="8"/>
                    <a:pt x="161" y="8"/>
                    <a:pt x="161" y="8"/>
                  </a:cubicBezTo>
                  <a:cubicBezTo>
                    <a:pt x="155" y="8"/>
                    <a:pt x="17" y="0"/>
                    <a:pt x="5" y="101"/>
                  </a:cubicBezTo>
                </a:path>
              </a:pathLst>
            </a:custGeom>
            <a:solidFill>
              <a:srgbClr val="0055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sp>
          <p:nvSpPr>
            <p:cNvPr id="10" name="Freeform 15"/>
            <p:cNvSpPr>
              <a:spLocks/>
            </p:cNvSpPr>
            <p:nvPr/>
          </p:nvSpPr>
          <p:spPr bwMode="auto">
            <a:xfrm>
              <a:off x="9979714" y="4148238"/>
              <a:ext cx="557657" cy="1022016"/>
            </a:xfrm>
            <a:custGeom>
              <a:avLst/>
              <a:gdLst>
                <a:gd name="T0" fmla="*/ 263 w 263"/>
                <a:gd name="T1" fmla="*/ 0 h 482"/>
                <a:gd name="T2" fmla="*/ 220 w 263"/>
                <a:gd name="T3" fmla="*/ 0 h 482"/>
                <a:gd name="T4" fmla="*/ 171 w 263"/>
                <a:gd name="T5" fmla="*/ 0 h 482"/>
                <a:gd name="T6" fmla="*/ 0 w 263"/>
                <a:gd name="T7" fmla="*/ 482 h 482"/>
                <a:gd name="T8" fmla="*/ 90 w 263"/>
                <a:gd name="T9" fmla="*/ 482 h 482"/>
                <a:gd name="T10" fmla="*/ 263 w 263"/>
                <a:gd name="T11" fmla="*/ 0 h 482"/>
              </a:gdLst>
              <a:ahLst/>
              <a:cxnLst>
                <a:cxn ang="0">
                  <a:pos x="T0" y="T1"/>
                </a:cxn>
                <a:cxn ang="0">
                  <a:pos x="T2" y="T3"/>
                </a:cxn>
                <a:cxn ang="0">
                  <a:pos x="T4" y="T5"/>
                </a:cxn>
                <a:cxn ang="0">
                  <a:pos x="T6" y="T7"/>
                </a:cxn>
                <a:cxn ang="0">
                  <a:pos x="T8" y="T9"/>
                </a:cxn>
                <a:cxn ang="0">
                  <a:pos x="T10" y="T11"/>
                </a:cxn>
              </a:cxnLst>
              <a:rect l="0" t="0" r="r" b="b"/>
              <a:pathLst>
                <a:path w="263" h="482">
                  <a:moveTo>
                    <a:pt x="263" y="0"/>
                  </a:moveTo>
                  <a:lnTo>
                    <a:pt x="220" y="0"/>
                  </a:lnTo>
                  <a:lnTo>
                    <a:pt x="171" y="0"/>
                  </a:lnTo>
                  <a:lnTo>
                    <a:pt x="0" y="482"/>
                  </a:lnTo>
                  <a:lnTo>
                    <a:pt x="90" y="482"/>
                  </a:lnTo>
                  <a:lnTo>
                    <a:pt x="263" y="0"/>
                  </a:lnTo>
                  <a:close/>
                </a:path>
              </a:pathLst>
            </a:custGeom>
            <a:solidFill>
              <a:srgbClr val="0055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sp>
          <p:nvSpPr>
            <p:cNvPr id="11" name="Freeform 16"/>
            <p:cNvSpPr>
              <a:spLocks/>
            </p:cNvSpPr>
            <p:nvPr/>
          </p:nvSpPr>
          <p:spPr bwMode="auto">
            <a:xfrm>
              <a:off x="7365304" y="4154600"/>
              <a:ext cx="1149238" cy="1051701"/>
            </a:xfrm>
            <a:custGeom>
              <a:avLst/>
              <a:gdLst>
                <a:gd name="T0" fmla="*/ 228 w 229"/>
                <a:gd name="T1" fmla="*/ 112 h 209"/>
                <a:gd name="T2" fmla="*/ 229 w 229"/>
                <a:gd name="T3" fmla="*/ 106 h 209"/>
                <a:gd name="T4" fmla="*/ 114 w 229"/>
                <a:gd name="T5" fmla="*/ 0 h 209"/>
                <a:gd name="T6" fmla="*/ 2 w 229"/>
                <a:gd name="T7" fmla="*/ 102 h 209"/>
                <a:gd name="T8" fmla="*/ 34 w 229"/>
                <a:gd name="T9" fmla="*/ 178 h 209"/>
                <a:gd name="T10" fmla="*/ 148 w 229"/>
                <a:gd name="T11" fmla="*/ 194 h 209"/>
                <a:gd name="T12" fmla="*/ 139 w 229"/>
                <a:gd name="T13" fmla="*/ 160 h 209"/>
                <a:gd name="T14" fmla="*/ 57 w 229"/>
                <a:gd name="T15" fmla="*/ 151 h 209"/>
                <a:gd name="T16" fmla="*/ 37 w 229"/>
                <a:gd name="T17" fmla="*/ 104 h 209"/>
                <a:gd name="T18" fmla="*/ 114 w 229"/>
                <a:gd name="T19" fmla="*/ 35 h 209"/>
                <a:gd name="T20" fmla="*/ 193 w 229"/>
                <a:gd name="T21" fmla="*/ 103 h 209"/>
                <a:gd name="T22" fmla="*/ 157 w 229"/>
                <a:gd name="T23" fmla="*/ 202 h 209"/>
                <a:gd name="T24" fmla="*/ 194 w 229"/>
                <a:gd name="T25" fmla="*/ 202 h 209"/>
                <a:gd name="T26" fmla="*/ 228 w 229"/>
                <a:gd name="T27" fmla="*/ 112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9" h="209">
                  <a:moveTo>
                    <a:pt x="228" y="112"/>
                  </a:moveTo>
                  <a:cubicBezTo>
                    <a:pt x="229" y="106"/>
                    <a:pt x="229" y="106"/>
                    <a:pt x="229" y="106"/>
                  </a:cubicBezTo>
                  <a:cubicBezTo>
                    <a:pt x="229" y="69"/>
                    <a:pt x="205" y="0"/>
                    <a:pt x="114" y="0"/>
                  </a:cubicBezTo>
                  <a:cubicBezTo>
                    <a:pt x="63" y="0"/>
                    <a:pt x="5" y="42"/>
                    <a:pt x="2" y="102"/>
                  </a:cubicBezTo>
                  <a:cubicBezTo>
                    <a:pt x="0" y="132"/>
                    <a:pt x="12" y="160"/>
                    <a:pt x="34" y="178"/>
                  </a:cubicBezTo>
                  <a:cubicBezTo>
                    <a:pt x="53" y="194"/>
                    <a:pt x="88" y="209"/>
                    <a:pt x="148" y="194"/>
                  </a:cubicBezTo>
                  <a:cubicBezTo>
                    <a:pt x="139" y="160"/>
                    <a:pt x="139" y="160"/>
                    <a:pt x="139" y="160"/>
                  </a:cubicBezTo>
                  <a:cubicBezTo>
                    <a:pt x="103" y="169"/>
                    <a:pt x="74" y="166"/>
                    <a:pt x="57" y="151"/>
                  </a:cubicBezTo>
                  <a:cubicBezTo>
                    <a:pt x="43" y="140"/>
                    <a:pt x="36" y="122"/>
                    <a:pt x="37" y="104"/>
                  </a:cubicBezTo>
                  <a:cubicBezTo>
                    <a:pt x="39" y="61"/>
                    <a:pt x="83" y="35"/>
                    <a:pt x="114" y="35"/>
                  </a:cubicBezTo>
                  <a:cubicBezTo>
                    <a:pt x="185" y="35"/>
                    <a:pt x="193" y="90"/>
                    <a:pt x="193" y="103"/>
                  </a:cubicBezTo>
                  <a:cubicBezTo>
                    <a:pt x="191" y="109"/>
                    <a:pt x="161" y="191"/>
                    <a:pt x="157" y="202"/>
                  </a:cubicBezTo>
                  <a:cubicBezTo>
                    <a:pt x="194" y="202"/>
                    <a:pt x="194" y="202"/>
                    <a:pt x="194" y="202"/>
                  </a:cubicBezTo>
                  <a:lnTo>
                    <a:pt x="228" y="112"/>
                  </a:lnTo>
                  <a:close/>
                </a:path>
              </a:pathLst>
            </a:custGeom>
            <a:solidFill>
              <a:srgbClr val="0055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sp>
          <p:nvSpPr>
            <p:cNvPr id="12" name="Freeform 18"/>
            <p:cNvSpPr>
              <a:spLocks/>
            </p:cNvSpPr>
            <p:nvPr/>
          </p:nvSpPr>
          <p:spPr bwMode="auto">
            <a:xfrm>
              <a:off x="8584514" y="4133396"/>
              <a:ext cx="1346432" cy="1036859"/>
            </a:xfrm>
            <a:custGeom>
              <a:avLst/>
              <a:gdLst>
                <a:gd name="T0" fmla="*/ 82 w 268"/>
                <a:gd name="T1" fmla="*/ 75 h 206"/>
                <a:gd name="T2" fmla="*/ 164 w 268"/>
                <a:gd name="T3" fmla="*/ 42 h 206"/>
                <a:gd name="T4" fmla="*/ 231 w 268"/>
                <a:gd name="T5" fmla="*/ 97 h 206"/>
                <a:gd name="T6" fmla="*/ 192 w 268"/>
                <a:gd name="T7" fmla="*/ 206 h 206"/>
                <a:gd name="T8" fmla="*/ 230 w 268"/>
                <a:gd name="T9" fmla="*/ 206 h 206"/>
                <a:gd name="T10" fmla="*/ 268 w 268"/>
                <a:gd name="T11" fmla="*/ 100 h 206"/>
                <a:gd name="T12" fmla="*/ 267 w 268"/>
                <a:gd name="T13" fmla="*/ 96 h 206"/>
                <a:gd name="T14" fmla="*/ 170 w 268"/>
                <a:gd name="T15" fmla="*/ 7 h 206"/>
                <a:gd name="T16" fmla="*/ 53 w 268"/>
                <a:gd name="T17" fmla="*/ 55 h 206"/>
                <a:gd name="T18" fmla="*/ 51 w 268"/>
                <a:gd name="T19" fmla="*/ 57 h 206"/>
                <a:gd name="T20" fmla="*/ 0 w 268"/>
                <a:gd name="T21" fmla="*/ 206 h 206"/>
                <a:gd name="T22" fmla="*/ 38 w 268"/>
                <a:gd name="T23" fmla="*/ 206 h 206"/>
                <a:gd name="T24" fmla="*/ 82 w 268"/>
                <a:gd name="T25" fmla="*/ 75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8" h="206">
                  <a:moveTo>
                    <a:pt x="82" y="75"/>
                  </a:moveTo>
                  <a:cubicBezTo>
                    <a:pt x="102" y="51"/>
                    <a:pt x="135" y="37"/>
                    <a:pt x="164" y="42"/>
                  </a:cubicBezTo>
                  <a:cubicBezTo>
                    <a:pt x="209" y="49"/>
                    <a:pt x="228" y="76"/>
                    <a:pt x="231" y="97"/>
                  </a:cubicBezTo>
                  <a:cubicBezTo>
                    <a:pt x="228" y="105"/>
                    <a:pt x="197" y="194"/>
                    <a:pt x="192" y="206"/>
                  </a:cubicBezTo>
                  <a:cubicBezTo>
                    <a:pt x="230" y="206"/>
                    <a:pt x="230" y="206"/>
                    <a:pt x="230" y="206"/>
                  </a:cubicBezTo>
                  <a:cubicBezTo>
                    <a:pt x="268" y="100"/>
                    <a:pt x="268" y="100"/>
                    <a:pt x="268" y="100"/>
                  </a:cubicBezTo>
                  <a:cubicBezTo>
                    <a:pt x="267" y="96"/>
                    <a:pt x="267" y="96"/>
                    <a:pt x="267" y="96"/>
                  </a:cubicBezTo>
                  <a:cubicBezTo>
                    <a:pt x="263" y="51"/>
                    <a:pt x="225" y="16"/>
                    <a:pt x="170" y="7"/>
                  </a:cubicBezTo>
                  <a:cubicBezTo>
                    <a:pt x="128" y="0"/>
                    <a:pt x="81" y="19"/>
                    <a:pt x="53" y="55"/>
                  </a:cubicBezTo>
                  <a:cubicBezTo>
                    <a:pt x="51" y="57"/>
                    <a:pt x="51" y="57"/>
                    <a:pt x="51" y="57"/>
                  </a:cubicBezTo>
                  <a:cubicBezTo>
                    <a:pt x="0" y="206"/>
                    <a:pt x="0" y="206"/>
                    <a:pt x="0" y="206"/>
                  </a:cubicBezTo>
                  <a:cubicBezTo>
                    <a:pt x="38" y="206"/>
                    <a:pt x="38" y="206"/>
                    <a:pt x="38" y="206"/>
                  </a:cubicBezTo>
                  <a:cubicBezTo>
                    <a:pt x="52" y="165"/>
                    <a:pt x="81" y="80"/>
                    <a:pt x="82" y="75"/>
                  </a:cubicBezTo>
                </a:path>
              </a:pathLst>
            </a:custGeom>
            <a:solidFill>
              <a:srgbClr val="0055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grpSp>
      <p:sp>
        <p:nvSpPr>
          <p:cNvPr id="13" name="Oval 23"/>
          <p:cNvSpPr>
            <a:spLocks noChangeArrowheads="1"/>
          </p:cNvSpPr>
          <p:nvPr userDrawn="1"/>
        </p:nvSpPr>
        <p:spPr bwMode="auto">
          <a:xfrm>
            <a:off x="2836079" y="3384907"/>
            <a:ext cx="3225600" cy="3231436"/>
          </a:xfrm>
          <a:prstGeom prst="ellipse">
            <a:avLst/>
          </a:prstGeom>
          <a:solidFill>
            <a:srgbClr val="0055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pic>
        <p:nvPicPr>
          <p:cNvPr id="14" name="Image 13"/>
          <p:cNvPicPr>
            <a:picLocks noChangeAspect="1"/>
          </p:cNvPicPr>
          <p:nvPr userDrawn="1"/>
        </p:nvPicPr>
        <p:blipFill>
          <a:blip r:embed="rId2" cstate="print"/>
          <a:stretch>
            <a:fillRect/>
          </a:stretch>
        </p:blipFill>
        <p:spPr>
          <a:xfrm>
            <a:off x="3490913" y="4114886"/>
            <a:ext cx="2424112" cy="2424112"/>
          </a:xfrm>
          <a:prstGeom prst="rect">
            <a:avLst/>
          </a:prstGeom>
        </p:spPr>
      </p:pic>
      <p:sp>
        <p:nvSpPr>
          <p:cNvPr id="15" name="Rectangle 14"/>
          <p:cNvSpPr/>
          <p:nvPr userDrawn="1"/>
        </p:nvSpPr>
        <p:spPr>
          <a:xfrm>
            <a:off x="0" y="-1054100"/>
            <a:ext cx="5168900" cy="71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a:t>Temporisation 2s</a:t>
            </a:r>
          </a:p>
        </p:txBody>
      </p:sp>
    </p:spTree>
    <p:extLst>
      <p:ext uri="{BB962C8B-B14F-4D97-AF65-F5344CB8AC3E}">
        <p14:creationId xmlns:p14="http://schemas.microsoft.com/office/powerpoint/2010/main" val="368619760"/>
      </p:ext>
    </p:extLst>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7076" y="2228850"/>
            <a:ext cx="5832774" cy="1181297"/>
          </a:xfrm>
          <a:solidFill>
            <a:schemeClr val="tx2"/>
          </a:solidFill>
        </p:spPr>
        <p:txBody>
          <a:bodyPr anchor="ctr"/>
          <a:lstStyle>
            <a:lvl1pPr marL="0" indent="0">
              <a:buNone/>
              <a:defRPr sz="3500" b="1">
                <a:solidFill>
                  <a:schemeClr val="bg1"/>
                </a:solidFill>
              </a:defRPr>
            </a:lvl1pPr>
            <a:lvl2pPr marL="666735" indent="0">
              <a:buNone/>
              <a:defRPr sz="2917" b="1"/>
            </a:lvl2pPr>
            <a:lvl3pPr marL="1333470" indent="0">
              <a:buNone/>
              <a:defRPr sz="2625" b="1"/>
            </a:lvl3pPr>
            <a:lvl4pPr marL="2000204" indent="0">
              <a:buNone/>
              <a:defRPr sz="2333" b="1"/>
            </a:lvl4pPr>
            <a:lvl5pPr marL="2666939" indent="0">
              <a:buNone/>
              <a:defRPr sz="2333" b="1"/>
            </a:lvl5pPr>
            <a:lvl6pPr marL="3333674" indent="0">
              <a:buNone/>
              <a:defRPr sz="2333" b="1"/>
            </a:lvl6pPr>
            <a:lvl7pPr marL="4000409" indent="0">
              <a:buNone/>
              <a:defRPr sz="2333" b="1"/>
            </a:lvl7pPr>
            <a:lvl8pPr marL="4667143" indent="0">
              <a:buNone/>
              <a:defRPr sz="2333" b="1"/>
            </a:lvl8pPr>
            <a:lvl9pPr marL="5333878" indent="0">
              <a:buNone/>
              <a:defRPr sz="2333" b="1"/>
            </a:lvl9pPr>
          </a:lstStyle>
          <a:p>
            <a:pPr lvl="0"/>
            <a:r>
              <a:rPr lang="fr-FR" dirty="0"/>
              <a:t>Modifiez les styles du texte du masque</a:t>
            </a:r>
          </a:p>
        </p:txBody>
      </p:sp>
      <p:sp>
        <p:nvSpPr>
          <p:cNvPr id="4" name="Content Placeholder 3"/>
          <p:cNvSpPr>
            <a:spLocks noGrp="1"/>
          </p:cNvSpPr>
          <p:nvPr>
            <p:ph sz="half" idx="2"/>
          </p:nvPr>
        </p:nvSpPr>
        <p:spPr>
          <a:xfrm>
            <a:off x="727076" y="3653234"/>
            <a:ext cx="5832774" cy="4768454"/>
          </a:xfrm>
        </p:spPr>
        <p:txBody>
          <a:bodyPr>
            <a:normAutofit/>
          </a:bodyPr>
          <a:lstStyle>
            <a:lvl1pPr>
              <a:defRPr sz="3200"/>
            </a:lvl1pPr>
            <a:lvl2pPr>
              <a:defRPr sz="2800"/>
            </a:lvl2pPr>
            <a:lvl3pPr>
              <a:defRPr sz="2800"/>
            </a:lvl3pPr>
            <a:lvl4pPr>
              <a:defRPr sz="2400"/>
            </a:lvl4pPr>
            <a:lvl5pPr>
              <a:defRPr sz="2000"/>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Text Placeholder 4"/>
          <p:cNvSpPr>
            <a:spLocks noGrp="1"/>
          </p:cNvSpPr>
          <p:nvPr>
            <p:ph type="body" sz="quarter" idx="3"/>
          </p:nvPr>
        </p:nvSpPr>
        <p:spPr>
          <a:xfrm>
            <a:off x="6750843" y="2228850"/>
            <a:ext cx="5857081" cy="1181297"/>
          </a:xfrm>
          <a:solidFill>
            <a:schemeClr val="tx2"/>
          </a:solidFill>
        </p:spPr>
        <p:txBody>
          <a:bodyPr anchor="ctr"/>
          <a:lstStyle>
            <a:lvl1pPr marL="0" indent="0">
              <a:buNone/>
              <a:defRPr sz="3500" b="1">
                <a:solidFill>
                  <a:schemeClr val="bg1"/>
                </a:solidFill>
              </a:defRPr>
            </a:lvl1pPr>
            <a:lvl2pPr marL="666735" indent="0">
              <a:buNone/>
              <a:defRPr sz="2917" b="1"/>
            </a:lvl2pPr>
            <a:lvl3pPr marL="1333470" indent="0">
              <a:buNone/>
              <a:defRPr sz="2625" b="1"/>
            </a:lvl3pPr>
            <a:lvl4pPr marL="2000204" indent="0">
              <a:buNone/>
              <a:defRPr sz="2333" b="1"/>
            </a:lvl4pPr>
            <a:lvl5pPr marL="2666939" indent="0">
              <a:buNone/>
              <a:defRPr sz="2333" b="1"/>
            </a:lvl5pPr>
            <a:lvl6pPr marL="3333674" indent="0">
              <a:buNone/>
              <a:defRPr sz="2333" b="1"/>
            </a:lvl6pPr>
            <a:lvl7pPr marL="4000409" indent="0">
              <a:buNone/>
              <a:defRPr sz="2333" b="1"/>
            </a:lvl7pPr>
            <a:lvl8pPr marL="4667143" indent="0">
              <a:buNone/>
              <a:defRPr sz="2333" b="1"/>
            </a:lvl8pPr>
            <a:lvl9pPr marL="5333878" indent="0">
              <a:buNone/>
              <a:defRPr sz="2333" b="1"/>
            </a:lvl9pPr>
          </a:lstStyle>
          <a:p>
            <a:pPr lvl="0"/>
            <a:r>
              <a:rPr lang="fr-FR" dirty="0"/>
              <a:t>Modifiez les styles du texte du masque</a:t>
            </a:r>
          </a:p>
        </p:txBody>
      </p:sp>
      <p:sp>
        <p:nvSpPr>
          <p:cNvPr id="6" name="Content Placeholder 5"/>
          <p:cNvSpPr>
            <a:spLocks noGrp="1"/>
          </p:cNvSpPr>
          <p:nvPr>
            <p:ph sz="quarter" idx="4"/>
          </p:nvPr>
        </p:nvSpPr>
        <p:spPr>
          <a:xfrm>
            <a:off x="6750843" y="3653234"/>
            <a:ext cx="5872279" cy="4768454"/>
          </a:xfrm>
        </p:spPr>
        <p:txBody>
          <a:bodyPr>
            <a:normAutofit/>
          </a:bodyPr>
          <a:lstStyle>
            <a:lvl1pPr>
              <a:defRPr sz="3200"/>
            </a:lvl1pPr>
            <a:lvl2pPr>
              <a:defRPr sz="2800"/>
            </a:lvl2pPr>
            <a:lvl3pPr>
              <a:defRPr sz="2800"/>
            </a:lvl3pPr>
            <a:lvl4pPr>
              <a:defRPr sz="2400"/>
            </a:lvl4pPr>
            <a:lvl5pPr>
              <a:defRPr sz="20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0" name="Espace réservé du pied de page 9"/>
          <p:cNvSpPr>
            <a:spLocks noGrp="1"/>
          </p:cNvSpPr>
          <p:nvPr>
            <p:ph type="ftr" sz="quarter" idx="10"/>
          </p:nvPr>
        </p:nvSpPr>
        <p:spPr/>
        <p:txBody>
          <a:bodyPr/>
          <a:lstStyle/>
          <a:p>
            <a:r>
              <a:rPr lang="en-US"/>
              <a:t>Associations Congress, Estoril, 23 April 2013 ©D.BOCHAR</a:t>
            </a:r>
            <a:endParaRPr lang="fr-BE"/>
          </a:p>
        </p:txBody>
      </p:sp>
      <p:sp>
        <p:nvSpPr>
          <p:cNvPr id="11" name="Espace réservé du numéro de diapositive 10"/>
          <p:cNvSpPr>
            <a:spLocks noGrp="1"/>
          </p:cNvSpPr>
          <p:nvPr>
            <p:ph type="sldNum" sz="quarter" idx="11"/>
          </p:nvPr>
        </p:nvSpPr>
        <p:spPr/>
        <p:txBody>
          <a:bodyPr/>
          <a:lstStyle/>
          <a:p>
            <a:fld id="{35783920-7F90-46A7-986D-E01BC8873495}" type="slidenum">
              <a:rPr lang="fr-BE" smtClean="0"/>
              <a:pPr/>
              <a:t>‹#›</a:t>
            </a:fld>
            <a:endParaRPr lang="fr-BE"/>
          </a:p>
        </p:txBody>
      </p:sp>
      <p:sp>
        <p:nvSpPr>
          <p:cNvPr id="7" name="Titre 6"/>
          <p:cNvSpPr>
            <a:spLocks noGrp="1"/>
          </p:cNvSpPr>
          <p:nvPr>
            <p:ph type="title"/>
          </p:nvPr>
        </p:nvSpPr>
        <p:spPr>
          <a:xfrm>
            <a:off x="727075" y="152400"/>
            <a:ext cx="11896048" cy="1474989"/>
          </a:xfrm>
          <a:prstGeom prst="rect">
            <a:avLst/>
          </a:prstGeom>
        </p:spPr>
        <p:txBody>
          <a:bodyPr/>
          <a:lstStyle/>
          <a:p>
            <a:r>
              <a:rPr lang="fr-FR" dirty="0"/>
              <a:t>Modifiez le style du titre</a:t>
            </a:r>
            <a:endParaRPr lang="fr-BE" dirty="0"/>
          </a:p>
        </p:txBody>
      </p:sp>
    </p:spTree>
    <p:extLst>
      <p:ext uri="{BB962C8B-B14F-4D97-AF65-F5344CB8AC3E}">
        <p14:creationId xmlns:p14="http://schemas.microsoft.com/office/powerpoint/2010/main" val="781373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727075" y="152400"/>
            <a:ext cx="11896048" cy="1474989"/>
          </a:xfrm>
          <a:prstGeom prst="rect">
            <a:avLst/>
          </a:prstGeom>
        </p:spPr>
        <p:txBody>
          <a:bodyPr/>
          <a:lstStyle/>
          <a:p>
            <a:r>
              <a:rPr lang="fr-FR"/>
              <a:t>Modifiez le style du titre</a:t>
            </a:r>
            <a:endParaRPr lang="en-US" dirty="0"/>
          </a:p>
        </p:txBody>
      </p:sp>
      <p:sp>
        <p:nvSpPr>
          <p:cNvPr id="6" name="Espace réservé du pied de page 5"/>
          <p:cNvSpPr>
            <a:spLocks noGrp="1"/>
          </p:cNvSpPr>
          <p:nvPr>
            <p:ph type="ftr" sz="quarter" idx="10"/>
          </p:nvPr>
        </p:nvSpPr>
        <p:spPr/>
        <p:txBody>
          <a:bodyPr/>
          <a:lstStyle/>
          <a:p>
            <a:r>
              <a:rPr lang="en-US"/>
              <a:t>Associations Congress, Estoril, 23 April 2013 ©D.BOCHAR</a:t>
            </a:r>
            <a:endParaRPr lang="fr-BE"/>
          </a:p>
        </p:txBody>
      </p:sp>
      <p:sp>
        <p:nvSpPr>
          <p:cNvPr id="7" name="Espace réservé du numéro de diapositive 6"/>
          <p:cNvSpPr>
            <a:spLocks noGrp="1"/>
          </p:cNvSpPr>
          <p:nvPr>
            <p:ph type="sldNum" sz="quarter" idx="11"/>
          </p:nvPr>
        </p:nvSpPr>
        <p:spPr/>
        <p:txBody>
          <a:bodyPr/>
          <a:lstStyle/>
          <a:p>
            <a:fld id="{35783920-7F90-46A7-986D-E01BC8873495}" type="slidenum">
              <a:rPr lang="fr-BE" smtClean="0"/>
              <a:pPr/>
              <a:t>‹#›</a:t>
            </a:fld>
            <a:endParaRPr lang="fr-BE"/>
          </a:p>
        </p:txBody>
      </p:sp>
    </p:spTree>
    <p:extLst>
      <p:ext uri="{BB962C8B-B14F-4D97-AF65-F5344CB8AC3E}">
        <p14:creationId xmlns:p14="http://schemas.microsoft.com/office/powerpoint/2010/main" val="2145238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Espace réservé du pied de page 4"/>
          <p:cNvSpPr>
            <a:spLocks noGrp="1"/>
          </p:cNvSpPr>
          <p:nvPr>
            <p:ph type="ftr" sz="quarter" idx="10"/>
          </p:nvPr>
        </p:nvSpPr>
        <p:spPr/>
        <p:txBody>
          <a:bodyPr/>
          <a:lstStyle/>
          <a:p>
            <a:r>
              <a:rPr lang="en-US"/>
              <a:t>Associations Congress, Estoril, 23 April 2013 ©D.BOCHAR</a:t>
            </a:r>
            <a:endParaRPr lang="fr-BE"/>
          </a:p>
        </p:txBody>
      </p:sp>
      <p:sp>
        <p:nvSpPr>
          <p:cNvPr id="6" name="Espace réservé du numéro de diapositive 5"/>
          <p:cNvSpPr>
            <a:spLocks noGrp="1"/>
          </p:cNvSpPr>
          <p:nvPr>
            <p:ph type="sldNum" sz="quarter" idx="11"/>
          </p:nvPr>
        </p:nvSpPr>
        <p:spPr/>
        <p:txBody>
          <a:bodyPr/>
          <a:lstStyle/>
          <a:p>
            <a:fld id="{35783920-7F90-46A7-986D-E01BC8873495}" type="slidenum">
              <a:rPr lang="fr-BE" smtClean="0"/>
              <a:pPr/>
              <a:t>‹#›</a:t>
            </a:fld>
            <a:endParaRPr lang="fr-BE"/>
          </a:p>
        </p:txBody>
      </p:sp>
    </p:spTree>
    <p:extLst>
      <p:ext uri="{BB962C8B-B14F-4D97-AF65-F5344CB8AC3E}">
        <p14:creationId xmlns:p14="http://schemas.microsoft.com/office/powerpoint/2010/main" val="62696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0125" y="3106738"/>
            <a:ext cx="11334750" cy="2144712"/>
          </a:xfrm>
        </p:spPr>
        <p:txBody>
          <a:bodyPr/>
          <a:lstStyle/>
          <a:p>
            <a:r>
              <a:rPr lang="en-US"/>
              <a:t>Click to edit Master title style</a:t>
            </a:r>
            <a:endParaRPr lang="fr-BE"/>
          </a:p>
        </p:txBody>
      </p:sp>
      <p:sp>
        <p:nvSpPr>
          <p:cNvPr id="3" name="Subtitle 2"/>
          <p:cNvSpPr>
            <a:spLocks noGrp="1"/>
          </p:cNvSpPr>
          <p:nvPr>
            <p:ph type="subTitle" idx="1"/>
          </p:nvPr>
        </p:nvSpPr>
        <p:spPr>
          <a:xfrm>
            <a:off x="2000250" y="5667375"/>
            <a:ext cx="9334500" cy="255587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BE"/>
          </a:p>
        </p:txBody>
      </p:sp>
      <p:sp>
        <p:nvSpPr>
          <p:cNvPr id="4" name="Date Placeholder 3"/>
          <p:cNvSpPr>
            <a:spLocks noGrp="1"/>
          </p:cNvSpPr>
          <p:nvPr>
            <p:ph type="dt" sz="half" idx="10"/>
          </p:nvPr>
        </p:nvSpPr>
        <p:spPr/>
        <p:txBody>
          <a:bodyPr/>
          <a:lstStyle/>
          <a:p>
            <a:fld id="{1A88C408-E652-45B6-9BD1-4A21A225244A}" type="datetimeFigureOut">
              <a:rPr lang="fr-BE" smtClean="0"/>
              <a:pPr/>
              <a:t>05-12-21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134BF31-E769-4732-AD96-75941E61CCF8}" type="slidenum">
              <a:rPr lang="fr-BE" smtClean="0"/>
              <a:pPr/>
              <a:t>‹#›</a:t>
            </a:fld>
            <a:endParaRPr lang="fr-B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10"/>
          </p:nvPr>
        </p:nvSpPr>
        <p:spPr/>
        <p:txBody>
          <a:bodyPr/>
          <a:lstStyle/>
          <a:p>
            <a:fld id="{1A88C408-E652-45B6-9BD1-4A21A225244A}" type="datetimeFigureOut">
              <a:rPr lang="fr-BE" smtClean="0"/>
              <a:pPr/>
              <a:t>05-12-21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134BF31-E769-4732-AD96-75941E61CCF8}" type="slidenum">
              <a:rPr lang="fr-BE" smtClean="0"/>
              <a:pPr/>
              <a:t>‹#›</a:t>
            </a:fld>
            <a:endParaRPr lang="fr-B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54100" y="6426200"/>
            <a:ext cx="11334750" cy="1987550"/>
          </a:xfrm>
        </p:spPr>
        <p:txBody>
          <a:bodyPr anchor="t"/>
          <a:lstStyle>
            <a:lvl1pPr algn="l">
              <a:defRPr sz="4000" b="1" cap="all"/>
            </a:lvl1pPr>
          </a:lstStyle>
          <a:p>
            <a:r>
              <a:rPr lang="en-US"/>
              <a:t>Click to edit Master title style</a:t>
            </a:r>
            <a:endParaRPr lang="fr-BE"/>
          </a:p>
        </p:txBody>
      </p:sp>
      <p:sp>
        <p:nvSpPr>
          <p:cNvPr id="3" name="Text Placeholder 2"/>
          <p:cNvSpPr>
            <a:spLocks noGrp="1"/>
          </p:cNvSpPr>
          <p:nvPr>
            <p:ph type="body" idx="1"/>
          </p:nvPr>
        </p:nvSpPr>
        <p:spPr>
          <a:xfrm>
            <a:off x="1054100" y="4238625"/>
            <a:ext cx="11334750" cy="21875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88C408-E652-45B6-9BD1-4A21A225244A}" type="datetimeFigureOut">
              <a:rPr lang="fr-BE" smtClean="0"/>
              <a:pPr/>
              <a:t>05-12-21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134BF31-E769-4732-AD96-75941E61CCF8}" type="slidenum">
              <a:rPr lang="fr-BE" smtClean="0"/>
              <a:pPr/>
              <a:t>‹#›</a:t>
            </a:fld>
            <a:endParaRPr lang="fr-B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Content Placeholder 2"/>
          <p:cNvSpPr>
            <a:spLocks noGrp="1"/>
          </p:cNvSpPr>
          <p:nvPr>
            <p:ph sz="half" idx="1"/>
          </p:nvPr>
        </p:nvSpPr>
        <p:spPr>
          <a:xfrm>
            <a:off x="666750" y="2333625"/>
            <a:ext cx="5924550" cy="6600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Content Placeholder 3"/>
          <p:cNvSpPr>
            <a:spLocks noGrp="1"/>
          </p:cNvSpPr>
          <p:nvPr>
            <p:ph sz="half" idx="2"/>
          </p:nvPr>
        </p:nvSpPr>
        <p:spPr>
          <a:xfrm>
            <a:off x="6743700" y="2333625"/>
            <a:ext cx="5924550" cy="6600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5" name="Date Placeholder 4"/>
          <p:cNvSpPr>
            <a:spLocks noGrp="1"/>
          </p:cNvSpPr>
          <p:nvPr>
            <p:ph type="dt" sz="half" idx="10"/>
          </p:nvPr>
        </p:nvSpPr>
        <p:spPr/>
        <p:txBody>
          <a:bodyPr/>
          <a:lstStyle/>
          <a:p>
            <a:fld id="{1A88C408-E652-45B6-9BD1-4A21A225244A}" type="datetimeFigureOut">
              <a:rPr lang="fr-BE" smtClean="0"/>
              <a:pPr/>
              <a:t>05-12-21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1134BF31-E769-4732-AD96-75941E61CCF8}" type="slidenum">
              <a:rPr lang="fr-BE" smtClean="0"/>
              <a:pPr/>
              <a:t>‹#›</a:t>
            </a:fld>
            <a:endParaRPr lang="fr-B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BE"/>
          </a:p>
        </p:txBody>
      </p:sp>
      <p:sp>
        <p:nvSpPr>
          <p:cNvPr id="3" name="Text Placeholder 2"/>
          <p:cNvSpPr>
            <a:spLocks noGrp="1"/>
          </p:cNvSpPr>
          <p:nvPr>
            <p:ph type="body" idx="1"/>
          </p:nvPr>
        </p:nvSpPr>
        <p:spPr>
          <a:xfrm>
            <a:off x="666750" y="2238375"/>
            <a:ext cx="5891213"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66750" y="3171825"/>
            <a:ext cx="5891213" cy="5762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5" name="Text Placeholder 4"/>
          <p:cNvSpPr>
            <a:spLocks noGrp="1"/>
          </p:cNvSpPr>
          <p:nvPr>
            <p:ph type="body" sz="quarter" idx="3"/>
          </p:nvPr>
        </p:nvSpPr>
        <p:spPr>
          <a:xfrm>
            <a:off x="6773863" y="2238375"/>
            <a:ext cx="5894387"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773863" y="3171825"/>
            <a:ext cx="5894387" cy="5762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7" name="Date Placeholder 6"/>
          <p:cNvSpPr>
            <a:spLocks noGrp="1"/>
          </p:cNvSpPr>
          <p:nvPr>
            <p:ph type="dt" sz="half" idx="10"/>
          </p:nvPr>
        </p:nvSpPr>
        <p:spPr/>
        <p:txBody>
          <a:bodyPr/>
          <a:lstStyle/>
          <a:p>
            <a:fld id="{1A88C408-E652-45B6-9BD1-4A21A225244A}" type="datetimeFigureOut">
              <a:rPr lang="fr-BE" smtClean="0"/>
              <a:pPr/>
              <a:t>05-12-21</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1134BF31-E769-4732-AD96-75941E61CCF8}" type="slidenum">
              <a:rPr lang="fr-BE" smtClean="0"/>
              <a:pPr/>
              <a:t>‹#›</a:t>
            </a:fld>
            <a:endParaRPr lang="fr-B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Date Placeholder 2"/>
          <p:cNvSpPr>
            <a:spLocks noGrp="1"/>
          </p:cNvSpPr>
          <p:nvPr>
            <p:ph type="dt" sz="half" idx="10"/>
          </p:nvPr>
        </p:nvSpPr>
        <p:spPr/>
        <p:txBody>
          <a:bodyPr/>
          <a:lstStyle/>
          <a:p>
            <a:fld id="{1A88C408-E652-45B6-9BD1-4A21A225244A}" type="datetimeFigureOut">
              <a:rPr lang="fr-BE" smtClean="0"/>
              <a:pPr/>
              <a:t>05-12-21</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1134BF31-E769-4732-AD96-75941E61CCF8}" type="slidenum">
              <a:rPr lang="fr-BE" smtClean="0"/>
              <a:pPr/>
              <a:t>‹#›</a:t>
            </a:fld>
            <a:endParaRPr lang="fr-B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88C408-E652-45B6-9BD1-4A21A225244A}" type="datetimeFigureOut">
              <a:rPr lang="fr-BE" smtClean="0"/>
              <a:pPr/>
              <a:t>05-12-21</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1134BF31-E769-4732-AD96-75941E61CCF8}" type="slidenum">
              <a:rPr lang="fr-BE" smtClean="0"/>
              <a:pPr/>
              <a:t>‹#›</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ransition Logo vers Titre Prez">
    <p:spTree>
      <p:nvGrpSpPr>
        <p:cNvPr id="1" name=""/>
        <p:cNvGrpSpPr/>
        <p:nvPr/>
      </p:nvGrpSpPr>
      <p:grpSpPr>
        <a:xfrm>
          <a:off x="0" y="0"/>
          <a:ext cx="0" cy="0"/>
          <a:chOff x="0" y="0"/>
          <a:chExt cx="0" cy="0"/>
        </a:xfrm>
      </p:grpSpPr>
      <p:pic>
        <p:nvPicPr>
          <p:cNvPr id="2" name="Image 1"/>
          <p:cNvPicPr>
            <a:picLocks noChangeAspect="1"/>
          </p:cNvPicPr>
          <p:nvPr userDrawn="1"/>
        </p:nvPicPr>
        <p:blipFill rotWithShape="1">
          <a:blip r:embed="rId2" cstate="print">
            <a:extLst>
              <a:ext uri="{28A0092B-C50C-407E-A947-70E740481C1C}">
                <a14:useLocalDpi xmlns:a14="http://schemas.microsoft.com/office/drawing/2010/main" val="0"/>
              </a:ext>
            </a:extLst>
          </a:blip>
          <a:srcRect t="27484" b="8171"/>
          <a:stretch/>
        </p:blipFill>
        <p:spPr>
          <a:xfrm>
            <a:off x="-2" y="-1"/>
            <a:ext cx="13335002" cy="10001251"/>
          </a:xfrm>
          <a:prstGeom prst="rect">
            <a:avLst/>
          </a:prstGeom>
        </p:spPr>
      </p:pic>
      <p:sp>
        <p:nvSpPr>
          <p:cNvPr id="36" name="Rectangle 35"/>
          <p:cNvSpPr/>
          <p:nvPr userDrawn="1"/>
        </p:nvSpPr>
        <p:spPr>
          <a:xfrm>
            <a:off x="0" y="7324679"/>
            <a:ext cx="13335000" cy="1654541"/>
          </a:xfrm>
          <a:prstGeom prst="rect">
            <a:avLst/>
          </a:prstGeom>
          <a:gradFill>
            <a:gsLst>
              <a:gs pos="0">
                <a:schemeClr val="accent1"/>
              </a:gs>
              <a:gs pos="50000">
                <a:schemeClr val="tx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5" name="Rectangle 34"/>
          <p:cNvSpPr/>
          <p:nvPr userDrawn="1"/>
        </p:nvSpPr>
        <p:spPr>
          <a:xfrm>
            <a:off x="0" y="8979220"/>
            <a:ext cx="13335000" cy="1022030"/>
          </a:xfrm>
          <a:prstGeom prst="rect">
            <a:avLst/>
          </a:prstGeom>
          <a:gradFill>
            <a:gsLst>
              <a:gs pos="0">
                <a:schemeClr val="accent1"/>
              </a:gs>
              <a:gs pos="50000">
                <a:schemeClr val="tx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6" name="Rectangle 15"/>
          <p:cNvSpPr/>
          <p:nvPr userDrawn="1"/>
        </p:nvSpPr>
        <p:spPr>
          <a:xfrm>
            <a:off x="0" y="0"/>
            <a:ext cx="13335000" cy="2637224"/>
          </a:xfrm>
          <a:prstGeom prst="rect">
            <a:avLst/>
          </a:prstGeom>
          <a:gradFill>
            <a:gsLst>
              <a:gs pos="0">
                <a:schemeClr val="accent1"/>
              </a:gs>
              <a:gs pos="50000">
                <a:schemeClr val="tx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fr-BE"/>
          </a:p>
        </p:txBody>
      </p:sp>
      <p:sp>
        <p:nvSpPr>
          <p:cNvPr id="17" name="ZoneTexte 16"/>
          <p:cNvSpPr txBox="1"/>
          <p:nvPr userDrawn="1"/>
        </p:nvSpPr>
        <p:spPr>
          <a:xfrm>
            <a:off x="741978" y="871665"/>
            <a:ext cx="11774843" cy="1506887"/>
          </a:xfrm>
          <a:prstGeom prst="rect">
            <a:avLst/>
          </a:prstGeom>
          <a:noFill/>
        </p:spPr>
        <p:txBody>
          <a:bodyPr wrap="square" rtlCol="0">
            <a:spAutoFit/>
          </a:bodyPr>
          <a:lstStyle/>
          <a:p>
            <a:pPr>
              <a:lnSpc>
                <a:spcPct val="75000"/>
              </a:lnSpc>
            </a:pPr>
            <a:r>
              <a:rPr lang="en-US" sz="6000" cap="small">
                <a:solidFill>
                  <a:schemeClr val="bg1"/>
                </a:solidFill>
                <a:latin typeface="+mj-lt"/>
              </a:rPr>
              <a:t>Components for successful membership retention</a:t>
            </a:r>
            <a:endParaRPr lang="fr-BE" sz="6000" cap="small">
              <a:solidFill>
                <a:schemeClr val="bg1"/>
              </a:solidFill>
              <a:latin typeface="+mj-lt"/>
            </a:endParaRPr>
          </a:p>
        </p:txBody>
      </p:sp>
      <p:grpSp>
        <p:nvGrpSpPr>
          <p:cNvPr id="20" name="Groupe 19"/>
          <p:cNvGrpSpPr/>
          <p:nvPr userDrawn="1"/>
        </p:nvGrpSpPr>
        <p:grpSpPr>
          <a:xfrm>
            <a:off x="2823483" y="3384907"/>
            <a:ext cx="7713888" cy="3231436"/>
            <a:chOff x="2823483" y="3384907"/>
            <a:chExt cx="7713888" cy="3231436"/>
          </a:xfrm>
        </p:grpSpPr>
        <p:sp>
          <p:nvSpPr>
            <p:cNvPr id="21" name="Freeform 14"/>
            <p:cNvSpPr>
              <a:spLocks/>
            </p:cNvSpPr>
            <p:nvPr/>
          </p:nvSpPr>
          <p:spPr bwMode="auto">
            <a:xfrm>
              <a:off x="6256354" y="4114313"/>
              <a:ext cx="1002933" cy="1106830"/>
            </a:xfrm>
            <a:custGeom>
              <a:avLst/>
              <a:gdLst>
                <a:gd name="T0" fmla="*/ 5 w 200"/>
                <a:gd name="T1" fmla="*/ 101 h 220"/>
                <a:gd name="T2" fmla="*/ 53 w 200"/>
                <a:gd name="T3" fmla="*/ 196 h 220"/>
                <a:gd name="T4" fmla="*/ 200 w 200"/>
                <a:gd name="T5" fmla="*/ 174 h 220"/>
                <a:gd name="T6" fmla="*/ 175 w 200"/>
                <a:gd name="T7" fmla="*/ 148 h 220"/>
                <a:gd name="T8" fmla="*/ 69 w 200"/>
                <a:gd name="T9" fmla="*/ 163 h 220"/>
                <a:gd name="T10" fmla="*/ 40 w 200"/>
                <a:gd name="T11" fmla="*/ 114 h 220"/>
                <a:gd name="T12" fmla="*/ 40 w 200"/>
                <a:gd name="T13" fmla="*/ 106 h 220"/>
                <a:gd name="T14" fmla="*/ 136 w 200"/>
                <a:gd name="T15" fmla="*/ 45 h 220"/>
                <a:gd name="T16" fmla="*/ 105 w 200"/>
                <a:gd name="T17" fmla="*/ 145 h 220"/>
                <a:gd name="T18" fmla="*/ 139 w 200"/>
                <a:gd name="T19" fmla="*/ 156 h 220"/>
                <a:gd name="T20" fmla="*/ 183 w 200"/>
                <a:gd name="T21" fmla="*/ 9 h 220"/>
                <a:gd name="T22" fmla="*/ 161 w 200"/>
                <a:gd name="T23" fmla="*/ 8 h 220"/>
                <a:gd name="T24" fmla="*/ 5 w 200"/>
                <a:gd name="T25" fmla="*/ 101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0" h="220">
                  <a:moveTo>
                    <a:pt x="5" y="101"/>
                  </a:moveTo>
                  <a:cubicBezTo>
                    <a:pt x="0" y="143"/>
                    <a:pt x="18" y="178"/>
                    <a:pt x="53" y="196"/>
                  </a:cubicBezTo>
                  <a:cubicBezTo>
                    <a:pt x="99" y="220"/>
                    <a:pt x="164" y="210"/>
                    <a:pt x="200" y="174"/>
                  </a:cubicBezTo>
                  <a:cubicBezTo>
                    <a:pt x="175" y="148"/>
                    <a:pt x="175" y="148"/>
                    <a:pt x="175" y="148"/>
                  </a:cubicBezTo>
                  <a:cubicBezTo>
                    <a:pt x="150" y="173"/>
                    <a:pt x="101" y="180"/>
                    <a:pt x="69" y="163"/>
                  </a:cubicBezTo>
                  <a:cubicBezTo>
                    <a:pt x="55" y="156"/>
                    <a:pt x="39" y="142"/>
                    <a:pt x="40" y="114"/>
                  </a:cubicBezTo>
                  <a:cubicBezTo>
                    <a:pt x="40" y="111"/>
                    <a:pt x="40" y="109"/>
                    <a:pt x="40" y="106"/>
                  </a:cubicBezTo>
                  <a:cubicBezTo>
                    <a:pt x="46" y="58"/>
                    <a:pt x="103" y="47"/>
                    <a:pt x="136" y="45"/>
                  </a:cubicBezTo>
                  <a:cubicBezTo>
                    <a:pt x="126" y="76"/>
                    <a:pt x="105" y="145"/>
                    <a:pt x="105" y="145"/>
                  </a:cubicBezTo>
                  <a:cubicBezTo>
                    <a:pt x="139" y="156"/>
                    <a:pt x="139" y="156"/>
                    <a:pt x="139" y="156"/>
                  </a:cubicBezTo>
                  <a:cubicBezTo>
                    <a:pt x="183" y="9"/>
                    <a:pt x="183" y="9"/>
                    <a:pt x="183" y="9"/>
                  </a:cubicBezTo>
                  <a:cubicBezTo>
                    <a:pt x="161" y="8"/>
                    <a:pt x="161" y="8"/>
                    <a:pt x="161" y="8"/>
                  </a:cubicBezTo>
                  <a:cubicBezTo>
                    <a:pt x="155" y="8"/>
                    <a:pt x="17" y="0"/>
                    <a:pt x="5" y="101"/>
                  </a:cubicBezTo>
                </a:path>
              </a:pathLst>
            </a:custGeom>
            <a:solidFill>
              <a:srgbClr val="0055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sp>
          <p:nvSpPr>
            <p:cNvPr id="22" name="Freeform 15"/>
            <p:cNvSpPr>
              <a:spLocks/>
            </p:cNvSpPr>
            <p:nvPr/>
          </p:nvSpPr>
          <p:spPr bwMode="auto">
            <a:xfrm>
              <a:off x="9979714" y="4148238"/>
              <a:ext cx="557657" cy="1022016"/>
            </a:xfrm>
            <a:custGeom>
              <a:avLst/>
              <a:gdLst>
                <a:gd name="T0" fmla="*/ 263 w 263"/>
                <a:gd name="T1" fmla="*/ 0 h 482"/>
                <a:gd name="T2" fmla="*/ 220 w 263"/>
                <a:gd name="T3" fmla="*/ 0 h 482"/>
                <a:gd name="T4" fmla="*/ 171 w 263"/>
                <a:gd name="T5" fmla="*/ 0 h 482"/>
                <a:gd name="T6" fmla="*/ 0 w 263"/>
                <a:gd name="T7" fmla="*/ 482 h 482"/>
                <a:gd name="T8" fmla="*/ 90 w 263"/>
                <a:gd name="T9" fmla="*/ 482 h 482"/>
                <a:gd name="T10" fmla="*/ 263 w 263"/>
                <a:gd name="T11" fmla="*/ 0 h 482"/>
              </a:gdLst>
              <a:ahLst/>
              <a:cxnLst>
                <a:cxn ang="0">
                  <a:pos x="T0" y="T1"/>
                </a:cxn>
                <a:cxn ang="0">
                  <a:pos x="T2" y="T3"/>
                </a:cxn>
                <a:cxn ang="0">
                  <a:pos x="T4" y="T5"/>
                </a:cxn>
                <a:cxn ang="0">
                  <a:pos x="T6" y="T7"/>
                </a:cxn>
                <a:cxn ang="0">
                  <a:pos x="T8" y="T9"/>
                </a:cxn>
                <a:cxn ang="0">
                  <a:pos x="T10" y="T11"/>
                </a:cxn>
              </a:cxnLst>
              <a:rect l="0" t="0" r="r" b="b"/>
              <a:pathLst>
                <a:path w="263" h="482">
                  <a:moveTo>
                    <a:pt x="263" y="0"/>
                  </a:moveTo>
                  <a:lnTo>
                    <a:pt x="220" y="0"/>
                  </a:lnTo>
                  <a:lnTo>
                    <a:pt x="171" y="0"/>
                  </a:lnTo>
                  <a:lnTo>
                    <a:pt x="0" y="482"/>
                  </a:lnTo>
                  <a:lnTo>
                    <a:pt x="90" y="482"/>
                  </a:lnTo>
                  <a:lnTo>
                    <a:pt x="263" y="0"/>
                  </a:lnTo>
                  <a:close/>
                </a:path>
              </a:pathLst>
            </a:custGeom>
            <a:solidFill>
              <a:srgbClr val="0055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sp>
          <p:nvSpPr>
            <p:cNvPr id="23" name="Freeform 16"/>
            <p:cNvSpPr>
              <a:spLocks/>
            </p:cNvSpPr>
            <p:nvPr/>
          </p:nvSpPr>
          <p:spPr bwMode="auto">
            <a:xfrm>
              <a:off x="7365304" y="4154600"/>
              <a:ext cx="1149238" cy="1051701"/>
            </a:xfrm>
            <a:custGeom>
              <a:avLst/>
              <a:gdLst>
                <a:gd name="T0" fmla="*/ 228 w 229"/>
                <a:gd name="T1" fmla="*/ 112 h 209"/>
                <a:gd name="T2" fmla="*/ 229 w 229"/>
                <a:gd name="T3" fmla="*/ 106 h 209"/>
                <a:gd name="T4" fmla="*/ 114 w 229"/>
                <a:gd name="T5" fmla="*/ 0 h 209"/>
                <a:gd name="T6" fmla="*/ 2 w 229"/>
                <a:gd name="T7" fmla="*/ 102 h 209"/>
                <a:gd name="T8" fmla="*/ 34 w 229"/>
                <a:gd name="T9" fmla="*/ 178 h 209"/>
                <a:gd name="T10" fmla="*/ 148 w 229"/>
                <a:gd name="T11" fmla="*/ 194 h 209"/>
                <a:gd name="T12" fmla="*/ 139 w 229"/>
                <a:gd name="T13" fmla="*/ 160 h 209"/>
                <a:gd name="T14" fmla="*/ 57 w 229"/>
                <a:gd name="T15" fmla="*/ 151 h 209"/>
                <a:gd name="T16" fmla="*/ 37 w 229"/>
                <a:gd name="T17" fmla="*/ 104 h 209"/>
                <a:gd name="T18" fmla="*/ 114 w 229"/>
                <a:gd name="T19" fmla="*/ 35 h 209"/>
                <a:gd name="T20" fmla="*/ 193 w 229"/>
                <a:gd name="T21" fmla="*/ 103 h 209"/>
                <a:gd name="T22" fmla="*/ 157 w 229"/>
                <a:gd name="T23" fmla="*/ 202 h 209"/>
                <a:gd name="T24" fmla="*/ 194 w 229"/>
                <a:gd name="T25" fmla="*/ 202 h 209"/>
                <a:gd name="T26" fmla="*/ 228 w 229"/>
                <a:gd name="T27" fmla="*/ 112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9" h="209">
                  <a:moveTo>
                    <a:pt x="228" y="112"/>
                  </a:moveTo>
                  <a:cubicBezTo>
                    <a:pt x="229" y="106"/>
                    <a:pt x="229" y="106"/>
                    <a:pt x="229" y="106"/>
                  </a:cubicBezTo>
                  <a:cubicBezTo>
                    <a:pt x="229" y="69"/>
                    <a:pt x="205" y="0"/>
                    <a:pt x="114" y="0"/>
                  </a:cubicBezTo>
                  <a:cubicBezTo>
                    <a:pt x="63" y="0"/>
                    <a:pt x="5" y="42"/>
                    <a:pt x="2" y="102"/>
                  </a:cubicBezTo>
                  <a:cubicBezTo>
                    <a:pt x="0" y="132"/>
                    <a:pt x="12" y="160"/>
                    <a:pt x="34" y="178"/>
                  </a:cubicBezTo>
                  <a:cubicBezTo>
                    <a:pt x="53" y="194"/>
                    <a:pt x="88" y="209"/>
                    <a:pt x="148" y="194"/>
                  </a:cubicBezTo>
                  <a:cubicBezTo>
                    <a:pt x="139" y="160"/>
                    <a:pt x="139" y="160"/>
                    <a:pt x="139" y="160"/>
                  </a:cubicBezTo>
                  <a:cubicBezTo>
                    <a:pt x="103" y="169"/>
                    <a:pt x="74" y="166"/>
                    <a:pt x="57" y="151"/>
                  </a:cubicBezTo>
                  <a:cubicBezTo>
                    <a:pt x="43" y="140"/>
                    <a:pt x="36" y="122"/>
                    <a:pt x="37" y="104"/>
                  </a:cubicBezTo>
                  <a:cubicBezTo>
                    <a:pt x="39" y="61"/>
                    <a:pt x="83" y="35"/>
                    <a:pt x="114" y="35"/>
                  </a:cubicBezTo>
                  <a:cubicBezTo>
                    <a:pt x="185" y="35"/>
                    <a:pt x="193" y="90"/>
                    <a:pt x="193" y="103"/>
                  </a:cubicBezTo>
                  <a:cubicBezTo>
                    <a:pt x="191" y="109"/>
                    <a:pt x="161" y="191"/>
                    <a:pt x="157" y="202"/>
                  </a:cubicBezTo>
                  <a:cubicBezTo>
                    <a:pt x="194" y="202"/>
                    <a:pt x="194" y="202"/>
                    <a:pt x="194" y="202"/>
                  </a:cubicBezTo>
                  <a:lnTo>
                    <a:pt x="228" y="112"/>
                  </a:lnTo>
                  <a:close/>
                </a:path>
              </a:pathLst>
            </a:custGeom>
            <a:solidFill>
              <a:srgbClr val="0055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sp>
          <p:nvSpPr>
            <p:cNvPr id="24" name="Freeform 17"/>
            <p:cNvSpPr>
              <a:spLocks/>
            </p:cNvSpPr>
            <p:nvPr/>
          </p:nvSpPr>
          <p:spPr bwMode="auto">
            <a:xfrm>
              <a:off x="7937803" y="5170254"/>
              <a:ext cx="4241" cy="6362"/>
            </a:xfrm>
            <a:custGeom>
              <a:avLst/>
              <a:gdLst>
                <a:gd name="T0" fmla="*/ 0 w 1"/>
                <a:gd name="T1" fmla="*/ 1 h 1"/>
                <a:gd name="T2" fmla="*/ 1 w 1"/>
                <a:gd name="T3" fmla="*/ 1 h 1"/>
                <a:gd name="T4" fmla="*/ 1 w 1"/>
                <a:gd name="T5" fmla="*/ 0 h 1"/>
                <a:gd name="T6" fmla="*/ 0 w 1"/>
                <a:gd name="T7" fmla="*/ 1 h 1"/>
              </a:gdLst>
              <a:ahLst/>
              <a:cxnLst>
                <a:cxn ang="0">
                  <a:pos x="T0" y="T1"/>
                </a:cxn>
                <a:cxn ang="0">
                  <a:pos x="T2" y="T3"/>
                </a:cxn>
                <a:cxn ang="0">
                  <a:pos x="T4" y="T5"/>
                </a:cxn>
                <a:cxn ang="0">
                  <a:pos x="T6" y="T7"/>
                </a:cxn>
              </a:cxnLst>
              <a:rect l="0" t="0" r="r" b="b"/>
              <a:pathLst>
                <a:path w="1" h="1">
                  <a:moveTo>
                    <a:pt x="0" y="1"/>
                  </a:moveTo>
                  <a:cubicBezTo>
                    <a:pt x="1" y="1"/>
                    <a:pt x="1" y="1"/>
                    <a:pt x="1" y="1"/>
                  </a:cubicBezTo>
                  <a:cubicBezTo>
                    <a:pt x="1" y="0"/>
                    <a:pt x="1" y="0"/>
                    <a:pt x="1" y="0"/>
                  </a:cubicBezTo>
                  <a:cubicBezTo>
                    <a:pt x="1" y="1"/>
                    <a:pt x="0" y="1"/>
                    <a:pt x="0" y="1"/>
                  </a:cubicBezTo>
                </a:path>
              </a:pathLst>
            </a:custGeom>
            <a:solidFill>
              <a:srgbClr val="0055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sp>
          <p:nvSpPr>
            <p:cNvPr id="25" name="Freeform 18"/>
            <p:cNvSpPr>
              <a:spLocks/>
            </p:cNvSpPr>
            <p:nvPr/>
          </p:nvSpPr>
          <p:spPr bwMode="auto">
            <a:xfrm>
              <a:off x="8584514" y="4133396"/>
              <a:ext cx="1346432" cy="1036859"/>
            </a:xfrm>
            <a:custGeom>
              <a:avLst/>
              <a:gdLst>
                <a:gd name="T0" fmla="*/ 82 w 268"/>
                <a:gd name="T1" fmla="*/ 75 h 206"/>
                <a:gd name="T2" fmla="*/ 164 w 268"/>
                <a:gd name="T3" fmla="*/ 42 h 206"/>
                <a:gd name="T4" fmla="*/ 231 w 268"/>
                <a:gd name="T5" fmla="*/ 97 h 206"/>
                <a:gd name="T6" fmla="*/ 192 w 268"/>
                <a:gd name="T7" fmla="*/ 206 h 206"/>
                <a:gd name="T8" fmla="*/ 230 w 268"/>
                <a:gd name="T9" fmla="*/ 206 h 206"/>
                <a:gd name="T10" fmla="*/ 268 w 268"/>
                <a:gd name="T11" fmla="*/ 100 h 206"/>
                <a:gd name="T12" fmla="*/ 267 w 268"/>
                <a:gd name="T13" fmla="*/ 96 h 206"/>
                <a:gd name="T14" fmla="*/ 170 w 268"/>
                <a:gd name="T15" fmla="*/ 7 h 206"/>
                <a:gd name="T16" fmla="*/ 53 w 268"/>
                <a:gd name="T17" fmla="*/ 55 h 206"/>
                <a:gd name="T18" fmla="*/ 51 w 268"/>
                <a:gd name="T19" fmla="*/ 57 h 206"/>
                <a:gd name="T20" fmla="*/ 0 w 268"/>
                <a:gd name="T21" fmla="*/ 206 h 206"/>
                <a:gd name="T22" fmla="*/ 38 w 268"/>
                <a:gd name="T23" fmla="*/ 206 h 206"/>
                <a:gd name="T24" fmla="*/ 82 w 268"/>
                <a:gd name="T25" fmla="*/ 75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8" h="206">
                  <a:moveTo>
                    <a:pt x="82" y="75"/>
                  </a:moveTo>
                  <a:cubicBezTo>
                    <a:pt x="102" y="51"/>
                    <a:pt x="135" y="37"/>
                    <a:pt x="164" y="42"/>
                  </a:cubicBezTo>
                  <a:cubicBezTo>
                    <a:pt x="209" y="49"/>
                    <a:pt x="228" y="76"/>
                    <a:pt x="231" y="97"/>
                  </a:cubicBezTo>
                  <a:cubicBezTo>
                    <a:pt x="228" y="105"/>
                    <a:pt x="197" y="194"/>
                    <a:pt x="192" y="206"/>
                  </a:cubicBezTo>
                  <a:cubicBezTo>
                    <a:pt x="230" y="206"/>
                    <a:pt x="230" y="206"/>
                    <a:pt x="230" y="206"/>
                  </a:cubicBezTo>
                  <a:cubicBezTo>
                    <a:pt x="268" y="100"/>
                    <a:pt x="268" y="100"/>
                    <a:pt x="268" y="100"/>
                  </a:cubicBezTo>
                  <a:cubicBezTo>
                    <a:pt x="267" y="96"/>
                    <a:pt x="267" y="96"/>
                    <a:pt x="267" y="96"/>
                  </a:cubicBezTo>
                  <a:cubicBezTo>
                    <a:pt x="263" y="51"/>
                    <a:pt x="225" y="16"/>
                    <a:pt x="170" y="7"/>
                  </a:cubicBezTo>
                  <a:cubicBezTo>
                    <a:pt x="128" y="0"/>
                    <a:pt x="81" y="19"/>
                    <a:pt x="53" y="55"/>
                  </a:cubicBezTo>
                  <a:cubicBezTo>
                    <a:pt x="51" y="57"/>
                    <a:pt x="51" y="57"/>
                    <a:pt x="51" y="57"/>
                  </a:cubicBezTo>
                  <a:cubicBezTo>
                    <a:pt x="0" y="206"/>
                    <a:pt x="0" y="206"/>
                    <a:pt x="0" y="206"/>
                  </a:cubicBezTo>
                  <a:cubicBezTo>
                    <a:pt x="38" y="206"/>
                    <a:pt x="38" y="206"/>
                    <a:pt x="38" y="206"/>
                  </a:cubicBezTo>
                  <a:cubicBezTo>
                    <a:pt x="52" y="165"/>
                    <a:pt x="81" y="80"/>
                    <a:pt x="82" y="75"/>
                  </a:cubicBezTo>
                </a:path>
              </a:pathLst>
            </a:custGeom>
            <a:solidFill>
              <a:srgbClr val="0055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sp>
          <p:nvSpPr>
            <p:cNvPr id="26" name="Freeform 19"/>
            <p:cNvSpPr>
              <a:spLocks noEditPoints="1"/>
            </p:cNvSpPr>
            <p:nvPr/>
          </p:nvSpPr>
          <p:spPr bwMode="auto">
            <a:xfrm>
              <a:off x="2823483" y="3384907"/>
              <a:ext cx="3227195" cy="3231436"/>
            </a:xfrm>
            <a:custGeom>
              <a:avLst/>
              <a:gdLst>
                <a:gd name="T0" fmla="*/ 381 w 643"/>
                <a:gd name="T1" fmla="*/ 149 h 642"/>
                <a:gd name="T2" fmla="*/ 382 w 643"/>
                <a:gd name="T3" fmla="*/ 148 h 642"/>
                <a:gd name="T4" fmla="*/ 593 w 643"/>
                <a:gd name="T5" fmla="*/ 148 h 642"/>
                <a:gd name="T6" fmla="*/ 322 w 643"/>
                <a:gd name="T7" fmla="*/ 0 h 642"/>
                <a:gd name="T8" fmla="*/ 0 w 643"/>
                <a:gd name="T9" fmla="*/ 321 h 642"/>
                <a:gd name="T10" fmla="*/ 134 w 643"/>
                <a:gd name="T11" fmla="*/ 582 h 642"/>
                <a:gd name="T12" fmla="*/ 232 w 643"/>
                <a:gd name="T13" fmla="*/ 285 h 642"/>
                <a:gd name="T14" fmla="*/ 381 w 643"/>
                <a:gd name="T15" fmla="*/ 149 h 642"/>
                <a:gd name="T16" fmla="*/ 608 w 643"/>
                <a:gd name="T17" fmla="*/ 175 h 642"/>
                <a:gd name="T18" fmla="*/ 386 w 643"/>
                <a:gd name="T19" fmla="*/ 175 h 642"/>
                <a:gd name="T20" fmla="*/ 258 w 643"/>
                <a:gd name="T21" fmla="*/ 293 h 642"/>
                <a:gd name="T22" fmla="*/ 157 w 643"/>
                <a:gd name="T23" fmla="*/ 597 h 642"/>
                <a:gd name="T24" fmla="*/ 188 w 643"/>
                <a:gd name="T25" fmla="*/ 613 h 642"/>
                <a:gd name="T26" fmla="*/ 239 w 643"/>
                <a:gd name="T27" fmla="*/ 455 h 642"/>
                <a:gd name="T28" fmla="*/ 366 w 643"/>
                <a:gd name="T29" fmla="*/ 340 h 642"/>
                <a:gd name="T30" fmla="*/ 472 w 643"/>
                <a:gd name="T31" fmla="*/ 340 h 642"/>
                <a:gd name="T32" fmla="*/ 472 w 643"/>
                <a:gd name="T33" fmla="*/ 367 h 642"/>
                <a:gd name="T34" fmla="*/ 366 w 643"/>
                <a:gd name="T35" fmla="*/ 367 h 642"/>
                <a:gd name="T36" fmla="*/ 264 w 643"/>
                <a:gd name="T37" fmla="*/ 464 h 642"/>
                <a:gd name="T38" fmla="*/ 212 w 643"/>
                <a:gd name="T39" fmla="*/ 623 h 642"/>
                <a:gd name="T40" fmla="*/ 322 w 643"/>
                <a:gd name="T41" fmla="*/ 642 h 642"/>
                <a:gd name="T42" fmla="*/ 643 w 643"/>
                <a:gd name="T43" fmla="*/ 321 h 642"/>
                <a:gd name="T44" fmla="*/ 608 w 643"/>
                <a:gd name="T45" fmla="*/ 175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3" h="642">
                  <a:moveTo>
                    <a:pt x="381" y="149"/>
                  </a:moveTo>
                  <a:cubicBezTo>
                    <a:pt x="382" y="148"/>
                    <a:pt x="382" y="148"/>
                    <a:pt x="382" y="148"/>
                  </a:cubicBezTo>
                  <a:cubicBezTo>
                    <a:pt x="593" y="148"/>
                    <a:pt x="593" y="148"/>
                    <a:pt x="593" y="148"/>
                  </a:cubicBezTo>
                  <a:cubicBezTo>
                    <a:pt x="535" y="59"/>
                    <a:pt x="436" y="0"/>
                    <a:pt x="322" y="0"/>
                  </a:cubicBezTo>
                  <a:cubicBezTo>
                    <a:pt x="144" y="0"/>
                    <a:pt x="0" y="143"/>
                    <a:pt x="0" y="321"/>
                  </a:cubicBezTo>
                  <a:cubicBezTo>
                    <a:pt x="0" y="428"/>
                    <a:pt x="53" y="523"/>
                    <a:pt x="134" y="582"/>
                  </a:cubicBezTo>
                  <a:cubicBezTo>
                    <a:pt x="164" y="491"/>
                    <a:pt x="232" y="285"/>
                    <a:pt x="232" y="285"/>
                  </a:cubicBezTo>
                  <a:cubicBezTo>
                    <a:pt x="233" y="281"/>
                    <a:pt x="262" y="177"/>
                    <a:pt x="381" y="149"/>
                  </a:cubicBezTo>
                  <a:moveTo>
                    <a:pt x="608" y="175"/>
                  </a:moveTo>
                  <a:cubicBezTo>
                    <a:pt x="386" y="175"/>
                    <a:pt x="386" y="175"/>
                    <a:pt x="386" y="175"/>
                  </a:cubicBezTo>
                  <a:cubicBezTo>
                    <a:pt x="284" y="200"/>
                    <a:pt x="259" y="288"/>
                    <a:pt x="258" y="293"/>
                  </a:cubicBezTo>
                  <a:cubicBezTo>
                    <a:pt x="157" y="597"/>
                    <a:pt x="157" y="597"/>
                    <a:pt x="157" y="597"/>
                  </a:cubicBezTo>
                  <a:cubicBezTo>
                    <a:pt x="167" y="603"/>
                    <a:pt x="177" y="608"/>
                    <a:pt x="188" y="613"/>
                  </a:cubicBezTo>
                  <a:cubicBezTo>
                    <a:pt x="204" y="562"/>
                    <a:pt x="238" y="455"/>
                    <a:pt x="239" y="455"/>
                  </a:cubicBezTo>
                  <a:cubicBezTo>
                    <a:pt x="241" y="450"/>
                    <a:pt x="287" y="340"/>
                    <a:pt x="366" y="340"/>
                  </a:cubicBezTo>
                  <a:cubicBezTo>
                    <a:pt x="472" y="340"/>
                    <a:pt x="472" y="340"/>
                    <a:pt x="472" y="340"/>
                  </a:cubicBezTo>
                  <a:cubicBezTo>
                    <a:pt x="472" y="367"/>
                    <a:pt x="472" y="367"/>
                    <a:pt x="472" y="367"/>
                  </a:cubicBezTo>
                  <a:cubicBezTo>
                    <a:pt x="366" y="367"/>
                    <a:pt x="366" y="367"/>
                    <a:pt x="366" y="367"/>
                  </a:cubicBezTo>
                  <a:cubicBezTo>
                    <a:pt x="305" y="367"/>
                    <a:pt x="264" y="464"/>
                    <a:pt x="264" y="464"/>
                  </a:cubicBezTo>
                  <a:cubicBezTo>
                    <a:pt x="212" y="623"/>
                    <a:pt x="212" y="623"/>
                    <a:pt x="212" y="623"/>
                  </a:cubicBezTo>
                  <a:cubicBezTo>
                    <a:pt x="246" y="635"/>
                    <a:pt x="283" y="642"/>
                    <a:pt x="322" y="642"/>
                  </a:cubicBezTo>
                  <a:cubicBezTo>
                    <a:pt x="499" y="642"/>
                    <a:pt x="643" y="498"/>
                    <a:pt x="643" y="321"/>
                  </a:cubicBezTo>
                  <a:cubicBezTo>
                    <a:pt x="643" y="268"/>
                    <a:pt x="630" y="219"/>
                    <a:pt x="608" y="175"/>
                  </a:cubicBezTo>
                </a:path>
              </a:pathLst>
            </a:custGeom>
            <a:solidFill>
              <a:srgbClr val="0055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grpSp>
      <p:grpSp>
        <p:nvGrpSpPr>
          <p:cNvPr id="27" name="Group 4"/>
          <p:cNvGrpSpPr>
            <a:grpSpLocks noChangeAspect="1"/>
          </p:cNvGrpSpPr>
          <p:nvPr userDrawn="1"/>
        </p:nvGrpSpPr>
        <p:grpSpPr bwMode="auto">
          <a:xfrm>
            <a:off x="11599183" y="9166752"/>
            <a:ext cx="1544400" cy="646967"/>
            <a:chOff x="2380" y="2386"/>
            <a:chExt cx="3638" cy="1524"/>
          </a:xfrm>
        </p:grpSpPr>
        <p:sp>
          <p:nvSpPr>
            <p:cNvPr id="28" name="Freeform 5"/>
            <p:cNvSpPr>
              <a:spLocks/>
            </p:cNvSpPr>
            <p:nvPr/>
          </p:nvSpPr>
          <p:spPr bwMode="auto">
            <a:xfrm>
              <a:off x="3999" y="2730"/>
              <a:ext cx="473" cy="522"/>
            </a:xfrm>
            <a:custGeom>
              <a:avLst/>
              <a:gdLst>
                <a:gd name="T0" fmla="*/ 5 w 200"/>
                <a:gd name="T1" fmla="*/ 101 h 220"/>
                <a:gd name="T2" fmla="*/ 53 w 200"/>
                <a:gd name="T3" fmla="*/ 196 h 220"/>
                <a:gd name="T4" fmla="*/ 200 w 200"/>
                <a:gd name="T5" fmla="*/ 174 h 220"/>
                <a:gd name="T6" fmla="*/ 175 w 200"/>
                <a:gd name="T7" fmla="*/ 148 h 220"/>
                <a:gd name="T8" fmla="*/ 69 w 200"/>
                <a:gd name="T9" fmla="*/ 163 h 220"/>
                <a:gd name="T10" fmla="*/ 40 w 200"/>
                <a:gd name="T11" fmla="*/ 114 h 220"/>
                <a:gd name="T12" fmla="*/ 40 w 200"/>
                <a:gd name="T13" fmla="*/ 106 h 220"/>
                <a:gd name="T14" fmla="*/ 136 w 200"/>
                <a:gd name="T15" fmla="*/ 45 h 220"/>
                <a:gd name="T16" fmla="*/ 105 w 200"/>
                <a:gd name="T17" fmla="*/ 145 h 220"/>
                <a:gd name="T18" fmla="*/ 139 w 200"/>
                <a:gd name="T19" fmla="*/ 156 h 220"/>
                <a:gd name="T20" fmla="*/ 183 w 200"/>
                <a:gd name="T21" fmla="*/ 9 h 220"/>
                <a:gd name="T22" fmla="*/ 161 w 200"/>
                <a:gd name="T23" fmla="*/ 8 h 220"/>
                <a:gd name="T24" fmla="*/ 5 w 200"/>
                <a:gd name="T25" fmla="*/ 101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0" h="220">
                  <a:moveTo>
                    <a:pt x="5" y="101"/>
                  </a:moveTo>
                  <a:cubicBezTo>
                    <a:pt x="0" y="143"/>
                    <a:pt x="18" y="178"/>
                    <a:pt x="53" y="196"/>
                  </a:cubicBezTo>
                  <a:cubicBezTo>
                    <a:pt x="99" y="220"/>
                    <a:pt x="164" y="210"/>
                    <a:pt x="200" y="174"/>
                  </a:cubicBezTo>
                  <a:cubicBezTo>
                    <a:pt x="175" y="148"/>
                    <a:pt x="175" y="148"/>
                    <a:pt x="175" y="148"/>
                  </a:cubicBezTo>
                  <a:cubicBezTo>
                    <a:pt x="150" y="173"/>
                    <a:pt x="101" y="180"/>
                    <a:pt x="69" y="163"/>
                  </a:cubicBezTo>
                  <a:cubicBezTo>
                    <a:pt x="55" y="156"/>
                    <a:pt x="39" y="142"/>
                    <a:pt x="40" y="114"/>
                  </a:cubicBezTo>
                  <a:cubicBezTo>
                    <a:pt x="40" y="111"/>
                    <a:pt x="40" y="109"/>
                    <a:pt x="40" y="106"/>
                  </a:cubicBezTo>
                  <a:cubicBezTo>
                    <a:pt x="46" y="58"/>
                    <a:pt x="103" y="47"/>
                    <a:pt x="136" y="45"/>
                  </a:cubicBezTo>
                  <a:cubicBezTo>
                    <a:pt x="126" y="76"/>
                    <a:pt x="105" y="145"/>
                    <a:pt x="105" y="145"/>
                  </a:cubicBezTo>
                  <a:cubicBezTo>
                    <a:pt x="139" y="156"/>
                    <a:pt x="139" y="156"/>
                    <a:pt x="139" y="156"/>
                  </a:cubicBezTo>
                  <a:cubicBezTo>
                    <a:pt x="183" y="9"/>
                    <a:pt x="183" y="9"/>
                    <a:pt x="183" y="9"/>
                  </a:cubicBezTo>
                  <a:cubicBezTo>
                    <a:pt x="161" y="8"/>
                    <a:pt x="161" y="8"/>
                    <a:pt x="161" y="8"/>
                  </a:cubicBezTo>
                  <a:cubicBezTo>
                    <a:pt x="155" y="8"/>
                    <a:pt x="17" y="0"/>
                    <a:pt x="5" y="10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sp>
          <p:nvSpPr>
            <p:cNvPr id="29" name="Freeform 6"/>
            <p:cNvSpPr>
              <a:spLocks/>
            </p:cNvSpPr>
            <p:nvPr/>
          </p:nvSpPr>
          <p:spPr bwMode="auto">
            <a:xfrm>
              <a:off x="5755" y="2746"/>
              <a:ext cx="263" cy="482"/>
            </a:xfrm>
            <a:custGeom>
              <a:avLst/>
              <a:gdLst>
                <a:gd name="T0" fmla="*/ 263 w 263"/>
                <a:gd name="T1" fmla="*/ 0 h 482"/>
                <a:gd name="T2" fmla="*/ 220 w 263"/>
                <a:gd name="T3" fmla="*/ 0 h 482"/>
                <a:gd name="T4" fmla="*/ 171 w 263"/>
                <a:gd name="T5" fmla="*/ 0 h 482"/>
                <a:gd name="T6" fmla="*/ 0 w 263"/>
                <a:gd name="T7" fmla="*/ 482 h 482"/>
                <a:gd name="T8" fmla="*/ 90 w 263"/>
                <a:gd name="T9" fmla="*/ 482 h 482"/>
                <a:gd name="T10" fmla="*/ 263 w 263"/>
                <a:gd name="T11" fmla="*/ 0 h 482"/>
              </a:gdLst>
              <a:ahLst/>
              <a:cxnLst>
                <a:cxn ang="0">
                  <a:pos x="T0" y="T1"/>
                </a:cxn>
                <a:cxn ang="0">
                  <a:pos x="T2" y="T3"/>
                </a:cxn>
                <a:cxn ang="0">
                  <a:pos x="T4" y="T5"/>
                </a:cxn>
                <a:cxn ang="0">
                  <a:pos x="T6" y="T7"/>
                </a:cxn>
                <a:cxn ang="0">
                  <a:pos x="T8" y="T9"/>
                </a:cxn>
                <a:cxn ang="0">
                  <a:pos x="T10" y="T11"/>
                </a:cxn>
              </a:cxnLst>
              <a:rect l="0" t="0" r="r" b="b"/>
              <a:pathLst>
                <a:path w="263" h="482">
                  <a:moveTo>
                    <a:pt x="263" y="0"/>
                  </a:moveTo>
                  <a:lnTo>
                    <a:pt x="220" y="0"/>
                  </a:lnTo>
                  <a:lnTo>
                    <a:pt x="171" y="0"/>
                  </a:lnTo>
                  <a:lnTo>
                    <a:pt x="0" y="482"/>
                  </a:lnTo>
                  <a:lnTo>
                    <a:pt x="90" y="482"/>
                  </a:lnTo>
                  <a:lnTo>
                    <a:pt x="26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sp>
          <p:nvSpPr>
            <p:cNvPr id="30" name="Freeform 7"/>
            <p:cNvSpPr>
              <a:spLocks/>
            </p:cNvSpPr>
            <p:nvPr/>
          </p:nvSpPr>
          <p:spPr bwMode="auto">
            <a:xfrm>
              <a:off x="4522" y="2749"/>
              <a:ext cx="542" cy="496"/>
            </a:xfrm>
            <a:custGeom>
              <a:avLst/>
              <a:gdLst>
                <a:gd name="T0" fmla="*/ 228 w 229"/>
                <a:gd name="T1" fmla="*/ 112 h 209"/>
                <a:gd name="T2" fmla="*/ 229 w 229"/>
                <a:gd name="T3" fmla="*/ 106 h 209"/>
                <a:gd name="T4" fmla="*/ 114 w 229"/>
                <a:gd name="T5" fmla="*/ 0 h 209"/>
                <a:gd name="T6" fmla="*/ 2 w 229"/>
                <a:gd name="T7" fmla="*/ 102 h 209"/>
                <a:gd name="T8" fmla="*/ 34 w 229"/>
                <a:gd name="T9" fmla="*/ 178 h 209"/>
                <a:gd name="T10" fmla="*/ 148 w 229"/>
                <a:gd name="T11" fmla="*/ 194 h 209"/>
                <a:gd name="T12" fmla="*/ 139 w 229"/>
                <a:gd name="T13" fmla="*/ 160 h 209"/>
                <a:gd name="T14" fmla="*/ 57 w 229"/>
                <a:gd name="T15" fmla="*/ 151 h 209"/>
                <a:gd name="T16" fmla="*/ 37 w 229"/>
                <a:gd name="T17" fmla="*/ 104 h 209"/>
                <a:gd name="T18" fmla="*/ 114 w 229"/>
                <a:gd name="T19" fmla="*/ 35 h 209"/>
                <a:gd name="T20" fmla="*/ 193 w 229"/>
                <a:gd name="T21" fmla="*/ 103 h 209"/>
                <a:gd name="T22" fmla="*/ 157 w 229"/>
                <a:gd name="T23" fmla="*/ 202 h 209"/>
                <a:gd name="T24" fmla="*/ 194 w 229"/>
                <a:gd name="T25" fmla="*/ 202 h 209"/>
                <a:gd name="T26" fmla="*/ 228 w 229"/>
                <a:gd name="T27" fmla="*/ 112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9" h="209">
                  <a:moveTo>
                    <a:pt x="228" y="112"/>
                  </a:moveTo>
                  <a:cubicBezTo>
                    <a:pt x="229" y="106"/>
                    <a:pt x="229" y="106"/>
                    <a:pt x="229" y="106"/>
                  </a:cubicBezTo>
                  <a:cubicBezTo>
                    <a:pt x="229" y="69"/>
                    <a:pt x="205" y="0"/>
                    <a:pt x="114" y="0"/>
                  </a:cubicBezTo>
                  <a:cubicBezTo>
                    <a:pt x="63" y="0"/>
                    <a:pt x="5" y="42"/>
                    <a:pt x="2" y="102"/>
                  </a:cubicBezTo>
                  <a:cubicBezTo>
                    <a:pt x="0" y="132"/>
                    <a:pt x="12" y="160"/>
                    <a:pt x="34" y="178"/>
                  </a:cubicBezTo>
                  <a:cubicBezTo>
                    <a:pt x="53" y="194"/>
                    <a:pt x="88" y="209"/>
                    <a:pt x="148" y="194"/>
                  </a:cubicBezTo>
                  <a:cubicBezTo>
                    <a:pt x="139" y="160"/>
                    <a:pt x="139" y="160"/>
                    <a:pt x="139" y="160"/>
                  </a:cubicBezTo>
                  <a:cubicBezTo>
                    <a:pt x="103" y="169"/>
                    <a:pt x="74" y="166"/>
                    <a:pt x="57" y="151"/>
                  </a:cubicBezTo>
                  <a:cubicBezTo>
                    <a:pt x="43" y="140"/>
                    <a:pt x="36" y="122"/>
                    <a:pt x="37" y="104"/>
                  </a:cubicBezTo>
                  <a:cubicBezTo>
                    <a:pt x="39" y="61"/>
                    <a:pt x="83" y="35"/>
                    <a:pt x="114" y="35"/>
                  </a:cubicBezTo>
                  <a:cubicBezTo>
                    <a:pt x="185" y="35"/>
                    <a:pt x="193" y="90"/>
                    <a:pt x="193" y="103"/>
                  </a:cubicBezTo>
                  <a:cubicBezTo>
                    <a:pt x="191" y="109"/>
                    <a:pt x="161" y="191"/>
                    <a:pt x="157" y="202"/>
                  </a:cubicBezTo>
                  <a:cubicBezTo>
                    <a:pt x="194" y="202"/>
                    <a:pt x="194" y="202"/>
                    <a:pt x="194" y="202"/>
                  </a:cubicBezTo>
                  <a:lnTo>
                    <a:pt x="228" y="1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sp>
          <p:nvSpPr>
            <p:cNvPr id="31" name="Freeform 8"/>
            <p:cNvSpPr>
              <a:spLocks/>
            </p:cNvSpPr>
            <p:nvPr/>
          </p:nvSpPr>
          <p:spPr bwMode="auto">
            <a:xfrm>
              <a:off x="4792" y="3228"/>
              <a:ext cx="2" cy="3"/>
            </a:xfrm>
            <a:custGeom>
              <a:avLst/>
              <a:gdLst>
                <a:gd name="T0" fmla="*/ 0 w 1"/>
                <a:gd name="T1" fmla="*/ 1 h 1"/>
                <a:gd name="T2" fmla="*/ 1 w 1"/>
                <a:gd name="T3" fmla="*/ 1 h 1"/>
                <a:gd name="T4" fmla="*/ 1 w 1"/>
                <a:gd name="T5" fmla="*/ 0 h 1"/>
                <a:gd name="T6" fmla="*/ 0 w 1"/>
                <a:gd name="T7" fmla="*/ 1 h 1"/>
              </a:gdLst>
              <a:ahLst/>
              <a:cxnLst>
                <a:cxn ang="0">
                  <a:pos x="T0" y="T1"/>
                </a:cxn>
                <a:cxn ang="0">
                  <a:pos x="T2" y="T3"/>
                </a:cxn>
                <a:cxn ang="0">
                  <a:pos x="T4" y="T5"/>
                </a:cxn>
                <a:cxn ang="0">
                  <a:pos x="T6" y="T7"/>
                </a:cxn>
              </a:cxnLst>
              <a:rect l="0" t="0" r="r" b="b"/>
              <a:pathLst>
                <a:path w="1" h="1">
                  <a:moveTo>
                    <a:pt x="0" y="1"/>
                  </a:moveTo>
                  <a:cubicBezTo>
                    <a:pt x="1" y="1"/>
                    <a:pt x="1" y="1"/>
                    <a:pt x="1" y="1"/>
                  </a:cubicBezTo>
                  <a:cubicBezTo>
                    <a:pt x="1" y="0"/>
                    <a:pt x="1" y="0"/>
                    <a:pt x="1" y="0"/>
                  </a:cubicBezTo>
                  <a:cubicBezTo>
                    <a:pt x="1" y="1"/>
                    <a:pt x="0" y="1"/>
                    <a:pt x="0" y="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sp>
          <p:nvSpPr>
            <p:cNvPr id="32" name="Freeform 9"/>
            <p:cNvSpPr>
              <a:spLocks/>
            </p:cNvSpPr>
            <p:nvPr/>
          </p:nvSpPr>
          <p:spPr bwMode="auto">
            <a:xfrm>
              <a:off x="5097" y="2739"/>
              <a:ext cx="635" cy="489"/>
            </a:xfrm>
            <a:custGeom>
              <a:avLst/>
              <a:gdLst>
                <a:gd name="T0" fmla="*/ 82 w 268"/>
                <a:gd name="T1" fmla="*/ 75 h 206"/>
                <a:gd name="T2" fmla="*/ 164 w 268"/>
                <a:gd name="T3" fmla="*/ 42 h 206"/>
                <a:gd name="T4" fmla="*/ 231 w 268"/>
                <a:gd name="T5" fmla="*/ 97 h 206"/>
                <a:gd name="T6" fmla="*/ 192 w 268"/>
                <a:gd name="T7" fmla="*/ 206 h 206"/>
                <a:gd name="T8" fmla="*/ 230 w 268"/>
                <a:gd name="T9" fmla="*/ 206 h 206"/>
                <a:gd name="T10" fmla="*/ 268 w 268"/>
                <a:gd name="T11" fmla="*/ 100 h 206"/>
                <a:gd name="T12" fmla="*/ 267 w 268"/>
                <a:gd name="T13" fmla="*/ 96 h 206"/>
                <a:gd name="T14" fmla="*/ 170 w 268"/>
                <a:gd name="T15" fmla="*/ 7 h 206"/>
                <a:gd name="T16" fmla="*/ 53 w 268"/>
                <a:gd name="T17" fmla="*/ 55 h 206"/>
                <a:gd name="T18" fmla="*/ 51 w 268"/>
                <a:gd name="T19" fmla="*/ 57 h 206"/>
                <a:gd name="T20" fmla="*/ 0 w 268"/>
                <a:gd name="T21" fmla="*/ 206 h 206"/>
                <a:gd name="T22" fmla="*/ 38 w 268"/>
                <a:gd name="T23" fmla="*/ 206 h 206"/>
                <a:gd name="T24" fmla="*/ 82 w 268"/>
                <a:gd name="T25" fmla="*/ 75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8" h="206">
                  <a:moveTo>
                    <a:pt x="82" y="75"/>
                  </a:moveTo>
                  <a:cubicBezTo>
                    <a:pt x="102" y="51"/>
                    <a:pt x="135" y="37"/>
                    <a:pt x="164" y="42"/>
                  </a:cubicBezTo>
                  <a:cubicBezTo>
                    <a:pt x="209" y="49"/>
                    <a:pt x="228" y="76"/>
                    <a:pt x="231" y="97"/>
                  </a:cubicBezTo>
                  <a:cubicBezTo>
                    <a:pt x="228" y="105"/>
                    <a:pt x="197" y="194"/>
                    <a:pt x="192" y="206"/>
                  </a:cubicBezTo>
                  <a:cubicBezTo>
                    <a:pt x="230" y="206"/>
                    <a:pt x="230" y="206"/>
                    <a:pt x="230" y="206"/>
                  </a:cubicBezTo>
                  <a:cubicBezTo>
                    <a:pt x="268" y="100"/>
                    <a:pt x="268" y="100"/>
                    <a:pt x="268" y="100"/>
                  </a:cubicBezTo>
                  <a:cubicBezTo>
                    <a:pt x="267" y="96"/>
                    <a:pt x="267" y="96"/>
                    <a:pt x="267" y="96"/>
                  </a:cubicBezTo>
                  <a:cubicBezTo>
                    <a:pt x="263" y="51"/>
                    <a:pt x="225" y="16"/>
                    <a:pt x="170" y="7"/>
                  </a:cubicBezTo>
                  <a:cubicBezTo>
                    <a:pt x="128" y="0"/>
                    <a:pt x="81" y="19"/>
                    <a:pt x="53" y="55"/>
                  </a:cubicBezTo>
                  <a:cubicBezTo>
                    <a:pt x="51" y="57"/>
                    <a:pt x="51" y="57"/>
                    <a:pt x="51" y="57"/>
                  </a:cubicBezTo>
                  <a:cubicBezTo>
                    <a:pt x="0" y="206"/>
                    <a:pt x="0" y="206"/>
                    <a:pt x="0" y="206"/>
                  </a:cubicBezTo>
                  <a:cubicBezTo>
                    <a:pt x="38" y="206"/>
                    <a:pt x="38" y="206"/>
                    <a:pt x="38" y="206"/>
                  </a:cubicBezTo>
                  <a:cubicBezTo>
                    <a:pt x="52" y="165"/>
                    <a:pt x="81" y="80"/>
                    <a:pt x="82" y="7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sp>
          <p:nvSpPr>
            <p:cNvPr id="33" name="Freeform 10"/>
            <p:cNvSpPr>
              <a:spLocks noEditPoints="1"/>
            </p:cNvSpPr>
            <p:nvPr/>
          </p:nvSpPr>
          <p:spPr bwMode="auto">
            <a:xfrm>
              <a:off x="2380" y="2386"/>
              <a:ext cx="1522" cy="1524"/>
            </a:xfrm>
            <a:custGeom>
              <a:avLst/>
              <a:gdLst>
                <a:gd name="T0" fmla="*/ 381 w 643"/>
                <a:gd name="T1" fmla="*/ 149 h 642"/>
                <a:gd name="T2" fmla="*/ 382 w 643"/>
                <a:gd name="T3" fmla="*/ 148 h 642"/>
                <a:gd name="T4" fmla="*/ 593 w 643"/>
                <a:gd name="T5" fmla="*/ 148 h 642"/>
                <a:gd name="T6" fmla="*/ 322 w 643"/>
                <a:gd name="T7" fmla="*/ 0 h 642"/>
                <a:gd name="T8" fmla="*/ 0 w 643"/>
                <a:gd name="T9" fmla="*/ 321 h 642"/>
                <a:gd name="T10" fmla="*/ 134 w 643"/>
                <a:gd name="T11" fmla="*/ 582 h 642"/>
                <a:gd name="T12" fmla="*/ 232 w 643"/>
                <a:gd name="T13" fmla="*/ 285 h 642"/>
                <a:gd name="T14" fmla="*/ 381 w 643"/>
                <a:gd name="T15" fmla="*/ 149 h 642"/>
                <a:gd name="T16" fmla="*/ 608 w 643"/>
                <a:gd name="T17" fmla="*/ 175 h 642"/>
                <a:gd name="T18" fmla="*/ 386 w 643"/>
                <a:gd name="T19" fmla="*/ 175 h 642"/>
                <a:gd name="T20" fmla="*/ 258 w 643"/>
                <a:gd name="T21" fmla="*/ 293 h 642"/>
                <a:gd name="T22" fmla="*/ 157 w 643"/>
                <a:gd name="T23" fmla="*/ 597 h 642"/>
                <a:gd name="T24" fmla="*/ 188 w 643"/>
                <a:gd name="T25" fmla="*/ 613 h 642"/>
                <a:gd name="T26" fmla="*/ 239 w 643"/>
                <a:gd name="T27" fmla="*/ 455 h 642"/>
                <a:gd name="T28" fmla="*/ 366 w 643"/>
                <a:gd name="T29" fmla="*/ 340 h 642"/>
                <a:gd name="T30" fmla="*/ 472 w 643"/>
                <a:gd name="T31" fmla="*/ 340 h 642"/>
                <a:gd name="T32" fmla="*/ 472 w 643"/>
                <a:gd name="T33" fmla="*/ 367 h 642"/>
                <a:gd name="T34" fmla="*/ 366 w 643"/>
                <a:gd name="T35" fmla="*/ 367 h 642"/>
                <a:gd name="T36" fmla="*/ 264 w 643"/>
                <a:gd name="T37" fmla="*/ 464 h 642"/>
                <a:gd name="T38" fmla="*/ 212 w 643"/>
                <a:gd name="T39" fmla="*/ 623 h 642"/>
                <a:gd name="T40" fmla="*/ 322 w 643"/>
                <a:gd name="T41" fmla="*/ 642 h 642"/>
                <a:gd name="T42" fmla="*/ 643 w 643"/>
                <a:gd name="T43" fmla="*/ 321 h 642"/>
                <a:gd name="T44" fmla="*/ 608 w 643"/>
                <a:gd name="T45" fmla="*/ 175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3" h="642">
                  <a:moveTo>
                    <a:pt x="381" y="149"/>
                  </a:moveTo>
                  <a:cubicBezTo>
                    <a:pt x="382" y="148"/>
                    <a:pt x="382" y="148"/>
                    <a:pt x="382" y="148"/>
                  </a:cubicBezTo>
                  <a:cubicBezTo>
                    <a:pt x="593" y="148"/>
                    <a:pt x="593" y="148"/>
                    <a:pt x="593" y="148"/>
                  </a:cubicBezTo>
                  <a:cubicBezTo>
                    <a:pt x="535" y="59"/>
                    <a:pt x="436" y="0"/>
                    <a:pt x="322" y="0"/>
                  </a:cubicBezTo>
                  <a:cubicBezTo>
                    <a:pt x="144" y="0"/>
                    <a:pt x="0" y="143"/>
                    <a:pt x="0" y="321"/>
                  </a:cubicBezTo>
                  <a:cubicBezTo>
                    <a:pt x="0" y="428"/>
                    <a:pt x="53" y="523"/>
                    <a:pt x="134" y="582"/>
                  </a:cubicBezTo>
                  <a:cubicBezTo>
                    <a:pt x="164" y="491"/>
                    <a:pt x="232" y="285"/>
                    <a:pt x="232" y="285"/>
                  </a:cubicBezTo>
                  <a:cubicBezTo>
                    <a:pt x="233" y="281"/>
                    <a:pt x="262" y="177"/>
                    <a:pt x="381" y="149"/>
                  </a:cubicBezTo>
                  <a:moveTo>
                    <a:pt x="608" y="175"/>
                  </a:moveTo>
                  <a:cubicBezTo>
                    <a:pt x="386" y="175"/>
                    <a:pt x="386" y="175"/>
                    <a:pt x="386" y="175"/>
                  </a:cubicBezTo>
                  <a:cubicBezTo>
                    <a:pt x="284" y="200"/>
                    <a:pt x="259" y="288"/>
                    <a:pt x="258" y="293"/>
                  </a:cubicBezTo>
                  <a:cubicBezTo>
                    <a:pt x="157" y="597"/>
                    <a:pt x="157" y="597"/>
                    <a:pt x="157" y="597"/>
                  </a:cubicBezTo>
                  <a:cubicBezTo>
                    <a:pt x="167" y="603"/>
                    <a:pt x="177" y="608"/>
                    <a:pt x="188" y="613"/>
                  </a:cubicBezTo>
                  <a:cubicBezTo>
                    <a:pt x="204" y="562"/>
                    <a:pt x="238" y="455"/>
                    <a:pt x="239" y="455"/>
                  </a:cubicBezTo>
                  <a:cubicBezTo>
                    <a:pt x="241" y="450"/>
                    <a:pt x="287" y="340"/>
                    <a:pt x="366" y="340"/>
                  </a:cubicBezTo>
                  <a:cubicBezTo>
                    <a:pt x="472" y="340"/>
                    <a:pt x="472" y="340"/>
                    <a:pt x="472" y="340"/>
                  </a:cubicBezTo>
                  <a:cubicBezTo>
                    <a:pt x="472" y="367"/>
                    <a:pt x="472" y="367"/>
                    <a:pt x="472" y="367"/>
                  </a:cubicBezTo>
                  <a:cubicBezTo>
                    <a:pt x="366" y="367"/>
                    <a:pt x="366" y="367"/>
                    <a:pt x="366" y="367"/>
                  </a:cubicBezTo>
                  <a:cubicBezTo>
                    <a:pt x="305" y="367"/>
                    <a:pt x="264" y="464"/>
                    <a:pt x="264" y="464"/>
                  </a:cubicBezTo>
                  <a:cubicBezTo>
                    <a:pt x="212" y="623"/>
                    <a:pt x="212" y="623"/>
                    <a:pt x="212" y="623"/>
                  </a:cubicBezTo>
                  <a:cubicBezTo>
                    <a:pt x="246" y="635"/>
                    <a:pt x="283" y="642"/>
                    <a:pt x="322" y="642"/>
                  </a:cubicBezTo>
                  <a:cubicBezTo>
                    <a:pt x="499" y="642"/>
                    <a:pt x="643" y="498"/>
                    <a:pt x="643" y="321"/>
                  </a:cubicBezTo>
                  <a:cubicBezTo>
                    <a:pt x="643" y="268"/>
                    <a:pt x="630" y="219"/>
                    <a:pt x="608" y="17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grpSp>
      <p:sp>
        <p:nvSpPr>
          <p:cNvPr id="3" name="Espace réservé du pied de page 2"/>
          <p:cNvSpPr>
            <a:spLocks noGrp="1"/>
          </p:cNvSpPr>
          <p:nvPr>
            <p:ph type="ftr" sz="quarter" idx="10"/>
          </p:nvPr>
        </p:nvSpPr>
        <p:spPr/>
        <p:txBody>
          <a:bodyPr/>
          <a:lstStyle/>
          <a:p>
            <a:r>
              <a:rPr lang="en-US"/>
              <a:t>Associations Congress, Estoril, 23 April 2013 ©D.BOCHAR</a:t>
            </a:r>
            <a:endParaRPr lang="fr-BE"/>
          </a:p>
        </p:txBody>
      </p:sp>
      <p:sp>
        <p:nvSpPr>
          <p:cNvPr id="4" name="Espace réservé du numéro de diapositive 3"/>
          <p:cNvSpPr>
            <a:spLocks noGrp="1"/>
          </p:cNvSpPr>
          <p:nvPr>
            <p:ph type="sldNum" sz="quarter" idx="11"/>
          </p:nvPr>
        </p:nvSpPr>
        <p:spPr/>
        <p:txBody>
          <a:bodyPr/>
          <a:lstStyle/>
          <a:p>
            <a:fld id="{35783920-7F90-46A7-986D-E01BC8873495}" type="slidenum">
              <a:rPr lang="fr-BE" smtClean="0"/>
              <a:pPr/>
              <a:t>‹#›</a:t>
            </a:fld>
            <a:endParaRPr lang="fr-BE"/>
          </a:p>
        </p:txBody>
      </p:sp>
    </p:spTree>
    <p:extLst>
      <p:ext uri="{BB962C8B-B14F-4D97-AF65-F5344CB8AC3E}">
        <p14:creationId xmlns:p14="http://schemas.microsoft.com/office/powerpoint/2010/main" val="980555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withEffect">
                                  <p:stCondLst>
                                    <p:cond delay="0"/>
                                  </p:stCondLst>
                                  <p:childTnLst>
                                    <p:animMotion origin="layout" path="M -2.38095E-6 0 L 0.42678 0.44889 " pathEditMode="relative" rAng="0" ptsTypes="AA">
                                      <p:cBhvr>
                                        <p:cTn id="6" dur="1500" fill="hold"/>
                                        <p:tgtEl>
                                          <p:spTgt spid="20"/>
                                        </p:tgtEl>
                                        <p:attrNameLst>
                                          <p:attrName>ppt_x</p:attrName>
                                          <p:attrName>ppt_y</p:attrName>
                                        </p:attrNameLst>
                                      </p:cBhvr>
                                      <p:rCtr x="21417" y="22603"/>
                                    </p:animMotion>
                                  </p:childTnLst>
                                </p:cTn>
                              </p:par>
                              <p:par>
                                <p:cTn id="7" presetID="6" presetClass="emph" presetSubtype="0" accel="50000" decel="50000" fill="hold" nodeType="withEffect">
                                  <p:stCondLst>
                                    <p:cond delay="0"/>
                                  </p:stCondLst>
                                  <p:childTnLst>
                                    <p:animScale>
                                      <p:cBhvr>
                                        <p:cTn id="8" dur="1500" fill="hold"/>
                                        <p:tgtEl>
                                          <p:spTgt spid="20"/>
                                        </p:tgtEl>
                                      </p:cBhvr>
                                      <p:by x="20000" y="20000"/>
                                    </p:animScale>
                                  </p:childTnLst>
                                </p:cTn>
                              </p:par>
                              <p:par>
                                <p:cTn id="9" presetID="10" presetClass="exit" presetSubtype="0" fill="hold" nodeType="withEffect">
                                  <p:stCondLst>
                                    <p:cond delay="1000"/>
                                  </p:stCondLst>
                                  <p:childTnLst>
                                    <p:animEffect transition="out" filter="fade">
                                      <p:cBhvr>
                                        <p:cTn id="10" dur="500"/>
                                        <p:tgtEl>
                                          <p:spTgt spid="20"/>
                                        </p:tgtEl>
                                      </p:cBhvr>
                                    </p:animEffect>
                                    <p:set>
                                      <p:cBhvr>
                                        <p:cTn id="11" dur="1" fill="hold">
                                          <p:stCondLst>
                                            <p:cond delay="499"/>
                                          </p:stCondLst>
                                        </p:cTn>
                                        <p:tgtEl>
                                          <p:spTgt spid="20"/>
                                        </p:tgtEl>
                                        <p:attrNameLst>
                                          <p:attrName>style.visibility</p:attrName>
                                        </p:attrNameLst>
                                      </p:cBhvr>
                                      <p:to>
                                        <p:strVal val="hidden"/>
                                      </p:to>
                                    </p:set>
                                  </p:childTnLst>
                                </p:cTn>
                              </p:par>
                              <p:par>
                                <p:cTn id="12" presetID="10" presetClass="entr" presetSubtype="0" fill="hold" nodeType="withEffect">
                                  <p:stCondLst>
                                    <p:cond delay="75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500"/>
                                        <p:tgtEl>
                                          <p:spTgt spid="27"/>
                                        </p:tgtEl>
                                      </p:cBhvr>
                                    </p:animEffect>
                                  </p:childTnLst>
                                </p:cTn>
                              </p:par>
                              <p:par>
                                <p:cTn id="15" presetID="63" presetClass="path" presetSubtype="0" accel="50000" decel="50000" fill="hold" nodeType="withEffect">
                                  <p:stCondLst>
                                    <p:cond delay="0"/>
                                  </p:stCondLst>
                                  <p:childTnLst>
                                    <p:animMotion origin="layout" path="M 1.90476E-6 1.11111E-6 L -0.42678 -0.44889 " pathEditMode="relative" rAng="0" ptsTypes="AA">
                                      <p:cBhvr>
                                        <p:cTn id="16" dur="1500" spd="-100000" fill="hold"/>
                                        <p:tgtEl>
                                          <p:spTgt spid="27"/>
                                        </p:tgtEl>
                                        <p:attrNameLst>
                                          <p:attrName>ppt_x</p:attrName>
                                          <p:attrName>ppt_y</p:attrName>
                                        </p:attrNameLst>
                                      </p:cBhvr>
                                      <p:rCtr x="-20810" y="-21603"/>
                                    </p:animMotion>
                                  </p:childTnLst>
                                </p:cTn>
                              </p:par>
                              <p:par>
                                <p:cTn id="17" presetID="6" presetClass="emph" presetSubtype="0" fill="hold" nodeType="withEffect">
                                  <p:stCondLst>
                                    <p:cond delay="0"/>
                                  </p:stCondLst>
                                  <p:childTnLst>
                                    <p:animScale>
                                      <p:cBhvr>
                                        <p:cTn id="18" dur="10" fill="hold"/>
                                        <p:tgtEl>
                                          <p:spTgt spid="27"/>
                                        </p:tgtEl>
                                      </p:cBhvr>
                                      <p:by x="500000" y="500000"/>
                                    </p:animScale>
                                  </p:childTnLst>
                                </p:cTn>
                              </p:par>
                              <p:par>
                                <p:cTn id="19" presetID="6" presetClass="emph" presetSubtype="0" accel="50000" decel="50000" fill="hold" nodeType="withEffect">
                                  <p:stCondLst>
                                    <p:cond delay="0"/>
                                  </p:stCondLst>
                                  <p:childTnLst>
                                    <p:animScale>
                                      <p:cBhvr>
                                        <p:cTn id="20" dur="1500" fill="hold"/>
                                        <p:tgtEl>
                                          <p:spTgt spid="27"/>
                                        </p:tgtEl>
                                      </p:cBhvr>
                                      <p:by x="20000" y="20000"/>
                                    </p:animScale>
                                  </p:childTnLst>
                                </p:cTn>
                              </p:par>
                              <p:par>
                                <p:cTn id="21" presetID="10" presetClass="entr" presetSubtype="0" fill="hold" grpId="0" nodeType="withEffect">
                                  <p:stCondLst>
                                    <p:cond delay="100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par>
                                <p:cTn id="24" presetID="35" presetClass="path" presetSubtype="0" decel="100000" fill="hold" grpId="1" nodeType="withEffect">
                                  <p:stCondLst>
                                    <p:cond delay="1000"/>
                                  </p:stCondLst>
                                  <p:childTnLst>
                                    <p:animMotion origin="layout" path="M 1.03177E-6 3.41479E-6 L -0.02499 3.41479E-6 " pathEditMode="relative" rAng="0" ptsTypes="AA">
                                      <p:cBhvr>
                                        <p:cTn id="25" dur="500" spd="-100000" fill="hold"/>
                                        <p:tgtEl>
                                          <p:spTgt spid="17"/>
                                        </p:tgtEl>
                                        <p:attrNameLst>
                                          <p:attrName>ppt_x</p:attrName>
                                          <p:attrName>ppt_y</p:attrName>
                                        </p:attrNameLst>
                                      </p:cBhvr>
                                      <p:rCtr x="-1250" y="0"/>
                                    </p:animMotion>
                                  </p:childTnLst>
                                </p:cTn>
                              </p:par>
                              <p:par>
                                <p:cTn id="26" presetID="10" presetClass="entr" presetSubtype="0" fill="hold" nodeType="withEffect">
                                  <p:stCondLst>
                                    <p:cond delay="75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childTnLst>
                                </p:cTn>
                              </p:par>
                              <p:par>
                                <p:cTn id="29" presetID="42" presetClass="path" presetSubtype="0" decel="100000" fill="hold" nodeType="withEffect">
                                  <p:stCondLst>
                                    <p:cond delay="750"/>
                                  </p:stCondLst>
                                  <p:childTnLst>
                                    <p:animMotion origin="layout" path="M 0 0 L 0 0.02476 " pathEditMode="relative" rAng="0" ptsTypes="AA">
                                      <p:cBhvr>
                                        <p:cTn id="30" dur="1000" spd="-100000" fill="hold"/>
                                        <p:tgtEl>
                                          <p:spTgt spid="2"/>
                                        </p:tgtEl>
                                        <p:attrNameLst>
                                          <p:attrName>ppt_x</p:attrName>
                                          <p:attrName>ppt_y</p:attrName>
                                        </p:attrNameLst>
                                      </p:cBhvr>
                                      <p:rCtr x="0" y="1238"/>
                                    </p:animMotion>
                                  </p:childTnLst>
                                </p:cTn>
                              </p:par>
                              <p:par>
                                <p:cTn id="31" presetID="64" presetClass="path" presetSubtype="0" accel="50000" decel="50000" fill="hold" grpId="0" nodeType="withEffect">
                                  <p:stCondLst>
                                    <p:cond delay="0"/>
                                  </p:stCondLst>
                                  <p:childTnLst>
                                    <p:animMotion origin="layout" path="M -1.49232E-6 0.16662 L -1.49232E-6 -3.50048E-6 " pathEditMode="relative" rAng="0" ptsTypes="AA">
                                      <p:cBhvr>
                                        <p:cTn id="32" dur="1500" spd="-100000" fill="hold"/>
                                        <p:tgtEl>
                                          <p:spTgt spid="36"/>
                                        </p:tgtEl>
                                        <p:attrNameLst>
                                          <p:attrName>ppt_x</p:attrName>
                                          <p:attrName>ppt_y</p:attrName>
                                        </p:attrNameLst>
                                      </p:cBhvr>
                                      <p:rCtr x="0" y="-8331"/>
                                    </p:animMotion>
                                  </p:childTnLst>
                                </p:cTn>
                              </p:par>
                              <p:par>
                                <p:cTn id="33" presetID="10" presetClass="entr" presetSubtype="0" fill="hold" grpId="0" nodeType="withEffect">
                                  <p:stCondLst>
                                    <p:cond delay="100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500"/>
                                        <p:tgtEl>
                                          <p:spTgt spid="3"/>
                                        </p:tgtEl>
                                      </p:cBhvr>
                                    </p:animEffect>
                                  </p:childTnLst>
                                </p:cTn>
                              </p:par>
                              <p:par>
                                <p:cTn id="36" presetID="10" presetClass="entr" presetSubtype="0" fill="hold" grpId="0" nodeType="withEffect">
                                  <p:stCondLst>
                                    <p:cond delay="100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7" grpId="0"/>
      <p:bldP spid="17" grpId="1"/>
      <p:bldP spid="3" grpId="0"/>
      <p:bldP spid="4" grpId="0"/>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6750" y="398463"/>
            <a:ext cx="4387850" cy="1693862"/>
          </a:xfrm>
        </p:spPr>
        <p:txBody>
          <a:bodyPr anchor="b"/>
          <a:lstStyle>
            <a:lvl1pPr algn="l">
              <a:defRPr sz="2000" b="1"/>
            </a:lvl1pPr>
          </a:lstStyle>
          <a:p>
            <a:r>
              <a:rPr lang="en-US"/>
              <a:t>Click to edit Master title style</a:t>
            </a:r>
            <a:endParaRPr lang="fr-BE"/>
          </a:p>
        </p:txBody>
      </p:sp>
      <p:sp>
        <p:nvSpPr>
          <p:cNvPr id="3" name="Content Placeholder 2"/>
          <p:cNvSpPr>
            <a:spLocks noGrp="1"/>
          </p:cNvSpPr>
          <p:nvPr>
            <p:ph idx="1"/>
          </p:nvPr>
        </p:nvSpPr>
        <p:spPr>
          <a:xfrm>
            <a:off x="5213350" y="398463"/>
            <a:ext cx="7454900" cy="8535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Text Placeholder 3"/>
          <p:cNvSpPr>
            <a:spLocks noGrp="1"/>
          </p:cNvSpPr>
          <p:nvPr>
            <p:ph type="body" sz="half" idx="2"/>
          </p:nvPr>
        </p:nvSpPr>
        <p:spPr>
          <a:xfrm>
            <a:off x="666750" y="2092325"/>
            <a:ext cx="4387850" cy="6842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8C408-E652-45B6-9BD1-4A21A225244A}" type="datetimeFigureOut">
              <a:rPr lang="fr-BE" smtClean="0"/>
              <a:pPr/>
              <a:t>05-12-21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1134BF31-E769-4732-AD96-75941E61CCF8}" type="slidenum">
              <a:rPr lang="fr-BE" smtClean="0"/>
              <a:pPr/>
              <a:t>‹#›</a:t>
            </a:fld>
            <a:endParaRPr lang="fr-B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13025" y="7000875"/>
            <a:ext cx="8001000" cy="827088"/>
          </a:xfrm>
        </p:spPr>
        <p:txBody>
          <a:bodyPr anchor="b"/>
          <a:lstStyle>
            <a:lvl1pPr algn="l">
              <a:defRPr sz="2000" b="1"/>
            </a:lvl1pPr>
          </a:lstStyle>
          <a:p>
            <a:r>
              <a:rPr lang="en-US"/>
              <a:t>Click to edit Master title style</a:t>
            </a:r>
            <a:endParaRPr lang="fr-BE"/>
          </a:p>
        </p:txBody>
      </p:sp>
      <p:sp>
        <p:nvSpPr>
          <p:cNvPr id="3" name="Picture Placeholder 2"/>
          <p:cNvSpPr>
            <a:spLocks noGrp="1"/>
          </p:cNvSpPr>
          <p:nvPr>
            <p:ph type="pic" idx="1"/>
          </p:nvPr>
        </p:nvSpPr>
        <p:spPr>
          <a:xfrm>
            <a:off x="2613025" y="893763"/>
            <a:ext cx="8001000" cy="60007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Text Placeholder 3"/>
          <p:cNvSpPr>
            <a:spLocks noGrp="1"/>
          </p:cNvSpPr>
          <p:nvPr>
            <p:ph type="body" sz="half" idx="2"/>
          </p:nvPr>
        </p:nvSpPr>
        <p:spPr>
          <a:xfrm>
            <a:off x="2613025" y="7827963"/>
            <a:ext cx="8001000" cy="11731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8C408-E652-45B6-9BD1-4A21A225244A}" type="datetimeFigureOut">
              <a:rPr lang="fr-BE" smtClean="0"/>
              <a:pPr/>
              <a:t>05-12-21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1134BF31-E769-4732-AD96-75941E61CCF8}" type="slidenum">
              <a:rPr lang="fr-BE" smtClean="0"/>
              <a:pPr/>
              <a:t>‹#›</a:t>
            </a:fld>
            <a:endParaRPr lang="fr-B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10"/>
          </p:nvPr>
        </p:nvSpPr>
        <p:spPr/>
        <p:txBody>
          <a:bodyPr/>
          <a:lstStyle/>
          <a:p>
            <a:fld id="{1A88C408-E652-45B6-9BD1-4A21A225244A}" type="datetimeFigureOut">
              <a:rPr lang="fr-BE" smtClean="0"/>
              <a:pPr/>
              <a:t>05-12-21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134BF31-E769-4732-AD96-75941E61CCF8}" type="slidenum">
              <a:rPr lang="fr-BE" smtClean="0"/>
              <a:pPr/>
              <a:t>‹#›</a:t>
            </a:fld>
            <a:endParaRPr lang="fr-B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67875" y="400050"/>
            <a:ext cx="3000375" cy="8534400"/>
          </a:xfrm>
        </p:spPr>
        <p:txBody>
          <a:bodyPr vert="eaVert"/>
          <a:lstStyle/>
          <a:p>
            <a:r>
              <a:rPr lang="en-US"/>
              <a:t>Click to edit Master title style</a:t>
            </a:r>
            <a:endParaRPr lang="fr-BE"/>
          </a:p>
        </p:txBody>
      </p:sp>
      <p:sp>
        <p:nvSpPr>
          <p:cNvPr id="3" name="Vertical Text Placeholder 2"/>
          <p:cNvSpPr>
            <a:spLocks noGrp="1"/>
          </p:cNvSpPr>
          <p:nvPr>
            <p:ph type="body" orient="vert" idx="1"/>
          </p:nvPr>
        </p:nvSpPr>
        <p:spPr>
          <a:xfrm>
            <a:off x="666750" y="400050"/>
            <a:ext cx="8848725" cy="8534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10"/>
          </p:nvPr>
        </p:nvSpPr>
        <p:spPr/>
        <p:txBody>
          <a:bodyPr/>
          <a:lstStyle/>
          <a:p>
            <a:fld id="{1A88C408-E652-45B6-9BD1-4A21A225244A}" type="datetimeFigureOut">
              <a:rPr lang="fr-BE" smtClean="0"/>
              <a:pPr/>
              <a:t>05-12-21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134BF31-E769-4732-AD96-75941E61CCF8}" type="slidenum">
              <a:rPr lang="fr-BE" smtClean="0"/>
              <a:pPr/>
              <a:t>‹#›</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ansition Titre Prez vers Contenu">
    <p:spTree>
      <p:nvGrpSpPr>
        <p:cNvPr id="1" name=""/>
        <p:cNvGrpSpPr/>
        <p:nvPr/>
      </p:nvGrpSpPr>
      <p:grpSpPr>
        <a:xfrm>
          <a:off x="0" y="0"/>
          <a:ext cx="0" cy="0"/>
          <a:chOff x="0" y="0"/>
          <a:chExt cx="0" cy="0"/>
        </a:xfrm>
      </p:grpSpPr>
      <p:pic>
        <p:nvPicPr>
          <p:cNvPr id="16" name="Image 15"/>
          <p:cNvPicPr>
            <a:picLocks noChangeAspect="1"/>
          </p:cNvPicPr>
          <p:nvPr userDrawn="1"/>
        </p:nvPicPr>
        <p:blipFill rotWithShape="1">
          <a:blip r:embed="rId2" cstate="print">
            <a:extLst>
              <a:ext uri="{28A0092B-C50C-407E-A947-70E740481C1C}">
                <a14:useLocalDpi xmlns:a14="http://schemas.microsoft.com/office/drawing/2010/main" val="0"/>
              </a:ext>
            </a:extLst>
          </a:blip>
          <a:srcRect t="27484" b="8171"/>
          <a:stretch/>
        </p:blipFill>
        <p:spPr>
          <a:xfrm>
            <a:off x="-2" y="-1"/>
            <a:ext cx="13335002" cy="10001251"/>
          </a:xfrm>
          <a:prstGeom prst="rect">
            <a:avLst/>
          </a:prstGeom>
        </p:spPr>
      </p:pic>
      <p:sp>
        <p:nvSpPr>
          <p:cNvPr id="20" name="Rectangle 19"/>
          <p:cNvSpPr/>
          <p:nvPr userDrawn="1"/>
        </p:nvSpPr>
        <p:spPr>
          <a:xfrm>
            <a:off x="0" y="1624284"/>
            <a:ext cx="13335000" cy="1012940"/>
          </a:xfrm>
          <a:prstGeom prst="rect">
            <a:avLst/>
          </a:prstGeom>
          <a:gradFill>
            <a:gsLst>
              <a:gs pos="0">
                <a:schemeClr val="accent1"/>
              </a:gs>
              <a:gs pos="50000">
                <a:schemeClr val="tx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1" name="Rectangle 20"/>
          <p:cNvSpPr/>
          <p:nvPr userDrawn="1"/>
        </p:nvSpPr>
        <p:spPr>
          <a:xfrm>
            <a:off x="0" y="8979220"/>
            <a:ext cx="13335000" cy="1022030"/>
          </a:xfrm>
          <a:prstGeom prst="rect">
            <a:avLst/>
          </a:prstGeom>
          <a:gradFill>
            <a:gsLst>
              <a:gs pos="0">
                <a:schemeClr val="accent1"/>
              </a:gs>
              <a:gs pos="50000">
                <a:schemeClr val="tx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7" name="Rectangle 16"/>
          <p:cNvSpPr/>
          <p:nvPr userDrawn="1"/>
        </p:nvSpPr>
        <p:spPr>
          <a:xfrm>
            <a:off x="0" y="0"/>
            <a:ext cx="13335000" cy="1624284"/>
          </a:xfrm>
          <a:prstGeom prst="rect">
            <a:avLst/>
          </a:prstGeom>
          <a:gradFill>
            <a:gsLst>
              <a:gs pos="0">
                <a:schemeClr val="accent1"/>
              </a:gs>
              <a:gs pos="50000">
                <a:schemeClr val="tx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pSp>
        <p:nvGrpSpPr>
          <p:cNvPr id="27" name="Group 4"/>
          <p:cNvGrpSpPr>
            <a:grpSpLocks noChangeAspect="1"/>
          </p:cNvGrpSpPr>
          <p:nvPr userDrawn="1"/>
        </p:nvGrpSpPr>
        <p:grpSpPr bwMode="auto">
          <a:xfrm>
            <a:off x="11599183" y="9166752"/>
            <a:ext cx="1544400" cy="646967"/>
            <a:chOff x="2380" y="2386"/>
            <a:chExt cx="3638" cy="1524"/>
          </a:xfrm>
        </p:grpSpPr>
        <p:sp>
          <p:nvSpPr>
            <p:cNvPr id="28" name="Freeform 5"/>
            <p:cNvSpPr>
              <a:spLocks/>
            </p:cNvSpPr>
            <p:nvPr/>
          </p:nvSpPr>
          <p:spPr bwMode="auto">
            <a:xfrm>
              <a:off x="3999" y="2730"/>
              <a:ext cx="473" cy="522"/>
            </a:xfrm>
            <a:custGeom>
              <a:avLst/>
              <a:gdLst>
                <a:gd name="T0" fmla="*/ 5 w 200"/>
                <a:gd name="T1" fmla="*/ 101 h 220"/>
                <a:gd name="T2" fmla="*/ 53 w 200"/>
                <a:gd name="T3" fmla="*/ 196 h 220"/>
                <a:gd name="T4" fmla="*/ 200 w 200"/>
                <a:gd name="T5" fmla="*/ 174 h 220"/>
                <a:gd name="T6" fmla="*/ 175 w 200"/>
                <a:gd name="T7" fmla="*/ 148 h 220"/>
                <a:gd name="T8" fmla="*/ 69 w 200"/>
                <a:gd name="T9" fmla="*/ 163 h 220"/>
                <a:gd name="T10" fmla="*/ 40 w 200"/>
                <a:gd name="T11" fmla="*/ 114 h 220"/>
                <a:gd name="T12" fmla="*/ 40 w 200"/>
                <a:gd name="T13" fmla="*/ 106 h 220"/>
                <a:gd name="T14" fmla="*/ 136 w 200"/>
                <a:gd name="T15" fmla="*/ 45 h 220"/>
                <a:gd name="T16" fmla="*/ 105 w 200"/>
                <a:gd name="T17" fmla="*/ 145 h 220"/>
                <a:gd name="T18" fmla="*/ 139 w 200"/>
                <a:gd name="T19" fmla="*/ 156 h 220"/>
                <a:gd name="T20" fmla="*/ 183 w 200"/>
                <a:gd name="T21" fmla="*/ 9 h 220"/>
                <a:gd name="T22" fmla="*/ 161 w 200"/>
                <a:gd name="T23" fmla="*/ 8 h 220"/>
                <a:gd name="T24" fmla="*/ 5 w 200"/>
                <a:gd name="T25" fmla="*/ 101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0" h="220">
                  <a:moveTo>
                    <a:pt x="5" y="101"/>
                  </a:moveTo>
                  <a:cubicBezTo>
                    <a:pt x="0" y="143"/>
                    <a:pt x="18" y="178"/>
                    <a:pt x="53" y="196"/>
                  </a:cubicBezTo>
                  <a:cubicBezTo>
                    <a:pt x="99" y="220"/>
                    <a:pt x="164" y="210"/>
                    <a:pt x="200" y="174"/>
                  </a:cubicBezTo>
                  <a:cubicBezTo>
                    <a:pt x="175" y="148"/>
                    <a:pt x="175" y="148"/>
                    <a:pt x="175" y="148"/>
                  </a:cubicBezTo>
                  <a:cubicBezTo>
                    <a:pt x="150" y="173"/>
                    <a:pt x="101" y="180"/>
                    <a:pt x="69" y="163"/>
                  </a:cubicBezTo>
                  <a:cubicBezTo>
                    <a:pt x="55" y="156"/>
                    <a:pt x="39" y="142"/>
                    <a:pt x="40" y="114"/>
                  </a:cubicBezTo>
                  <a:cubicBezTo>
                    <a:pt x="40" y="111"/>
                    <a:pt x="40" y="109"/>
                    <a:pt x="40" y="106"/>
                  </a:cubicBezTo>
                  <a:cubicBezTo>
                    <a:pt x="46" y="58"/>
                    <a:pt x="103" y="47"/>
                    <a:pt x="136" y="45"/>
                  </a:cubicBezTo>
                  <a:cubicBezTo>
                    <a:pt x="126" y="76"/>
                    <a:pt x="105" y="145"/>
                    <a:pt x="105" y="145"/>
                  </a:cubicBezTo>
                  <a:cubicBezTo>
                    <a:pt x="139" y="156"/>
                    <a:pt x="139" y="156"/>
                    <a:pt x="139" y="156"/>
                  </a:cubicBezTo>
                  <a:cubicBezTo>
                    <a:pt x="183" y="9"/>
                    <a:pt x="183" y="9"/>
                    <a:pt x="183" y="9"/>
                  </a:cubicBezTo>
                  <a:cubicBezTo>
                    <a:pt x="161" y="8"/>
                    <a:pt x="161" y="8"/>
                    <a:pt x="161" y="8"/>
                  </a:cubicBezTo>
                  <a:cubicBezTo>
                    <a:pt x="155" y="8"/>
                    <a:pt x="17" y="0"/>
                    <a:pt x="5" y="10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sp>
          <p:nvSpPr>
            <p:cNvPr id="29" name="Freeform 6"/>
            <p:cNvSpPr>
              <a:spLocks/>
            </p:cNvSpPr>
            <p:nvPr/>
          </p:nvSpPr>
          <p:spPr bwMode="auto">
            <a:xfrm>
              <a:off x="5755" y="2746"/>
              <a:ext cx="263" cy="482"/>
            </a:xfrm>
            <a:custGeom>
              <a:avLst/>
              <a:gdLst>
                <a:gd name="T0" fmla="*/ 263 w 263"/>
                <a:gd name="T1" fmla="*/ 0 h 482"/>
                <a:gd name="T2" fmla="*/ 220 w 263"/>
                <a:gd name="T3" fmla="*/ 0 h 482"/>
                <a:gd name="T4" fmla="*/ 171 w 263"/>
                <a:gd name="T5" fmla="*/ 0 h 482"/>
                <a:gd name="T6" fmla="*/ 0 w 263"/>
                <a:gd name="T7" fmla="*/ 482 h 482"/>
                <a:gd name="T8" fmla="*/ 90 w 263"/>
                <a:gd name="T9" fmla="*/ 482 h 482"/>
                <a:gd name="T10" fmla="*/ 263 w 263"/>
                <a:gd name="T11" fmla="*/ 0 h 482"/>
              </a:gdLst>
              <a:ahLst/>
              <a:cxnLst>
                <a:cxn ang="0">
                  <a:pos x="T0" y="T1"/>
                </a:cxn>
                <a:cxn ang="0">
                  <a:pos x="T2" y="T3"/>
                </a:cxn>
                <a:cxn ang="0">
                  <a:pos x="T4" y="T5"/>
                </a:cxn>
                <a:cxn ang="0">
                  <a:pos x="T6" y="T7"/>
                </a:cxn>
                <a:cxn ang="0">
                  <a:pos x="T8" y="T9"/>
                </a:cxn>
                <a:cxn ang="0">
                  <a:pos x="T10" y="T11"/>
                </a:cxn>
              </a:cxnLst>
              <a:rect l="0" t="0" r="r" b="b"/>
              <a:pathLst>
                <a:path w="263" h="482">
                  <a:moveTo>
                    <a:pt x="263" y="0"/>
                  </a:moveTo>
                  <a:lnTo>
                    <a:pt x="220" y="0"/>
                  </a:lnTo>
                  <a:lnTo>
                    <a:pt x="171" y="0"/>
                  </a:lnTo>
                  <a:lnTo>
                    <a:pt x="0" y="482"/>
                  </a:lnTo>
                  <a:lnTo>
                    <a:pt x="90" y="482"/>
                  </a:lnTo>
                  <a:lnTo>
                    <a:pt x="26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sp>
          <p:nvSpPr>
            <p:cNvPr id="30" name="Freeform 7"/>
            <p:cNvSpPr>
              <a:spLocks/>
            </p:cNvSpPr>
            <p:nvPr/>
          </p:nvSpPr>
          <p:spPr bwMode="auto">
            <a:xfrm>
              <a:off x="4522" y="2749"/>
              <a:ext cx="542" cy="496"/>
            </a:xfrm>
            <a:custGeom>
              <a:avLst/>
              <a:gdLst>
                <a:gd name="T0" fmla="*/ 228 w 229"/>
                <a:gd name="T1" fmla="*/ 112 h 209"/>
                <a:gd name="T2" fmla="*/ 229 w 229"/>
                <a:gd name="T3" fmla="*/ 106 h 209"/>
                <a:gd name="T4" fmla="*/ 114 w 229"/>
                <a:gd name="T5" fmla="*/ 0 h 209"/>
                <a:gd name="T6" fmla="*/ 2 w 229"/>
                <a:gd name="T7" fmla="*/ 102 h 209"/>
                <a:gd name="T8" fmla="*/ 34 w 229"/>
                <a:gd name="T9" fmla="*/ 178 h 209"/>
                <a:gd name="T10" fmla="*/ 148 w 229"/>
                <a:gd name="T11" fmla="*/ 194 h 209"/>
                <a:gd name="T12" fmla="*/ 139 w 229"/>
                <a:gd name="T13" fmla="*/ 160 h 209"/>
                <a:gd name="T14" fmla="*/ 57 w 229"/>
                <a:gd name="T15" fmla="*/ 151 h 209"/>
                <a:gd name="T16" fmla="*/ 37 w 229"/>
                <a:gd name="T17" fmla="*/ 104 h 209"/>
                <a:gd name="T18" fmla="*/ 114 w 229"/>
                <a:gd name="T19" fmla="*/ 35 h 209"/>
                <a:gd name="T20" fmla="*/ 193 w 229"/>
                <a:gd name="T21" fmla="*/ 103 h 209"/>
                <a:gd name="T22" fmla="*/ 157 w 229"/>
                <a:gd name="T23" fmla="*/ 202 h 209"/>
                <a:gd name="T24" fmla="*/ 194 w 229"/>
                <a:gd name="T25" fmla="*/ 202 h 209"/>
                <a:gd name="T26" fmla="*/ 228 w 229"/>
                <a:gd name="T27" fmla="*/ 112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9" h="209">
                  <a:moveTo>
                    <a:pt x="228" y="112"/>
                  </a:moveTo>
                  <a:cubicBezTo>
                    <a:pt x="229" y="106"/>
                    <a:pt x="229" y="106"/>
                    <a:pt x="229" y="106"/>
                  </a:cubicBezTo>
                  <a:cubicBezTo>
                    <a:pt x="229" y="69"/>
                    <a:pt x="205" y="0"/>
                    <a:pt x="114" y="0"/>
                  </a:cubicBezTo>
                  <a:cubicBezTo>
                    <a:pt x="63" y="0"/>
                    <a:pt x="5" y="42"/>
                    <a:pt x="2" y="102"/>
                  </a:cubicBezTo>
                  <a:cubicBezTo>
                    <a:pt x="0" y="132"/>
                    <a:pt x="12" y="160"/>
                    <a:pt x="34" y="178"/>
                  </a:cubicBezTo>
                  <a:cubicBezTo>
                    <a:pt x="53" y="194"/>
                    <a:pt x="88" y="209"/>
                    <a:pt x="148" y="194"/>
                  </a:cubicBezTo>
                  <a:cubicBezTo>
                    <a:pt x="139" y="160"/>
                    <a:pt x="139" y="160"/>
                    <a:pt x="139" y="160"/>
                  </a:cubicBezTo>
                  <a:cubicBezTo>
                    <a:pt x="103" y="169"/>
                    <a:pt x="74" y="166"/>
                    <a:pt x="57" y="151"/>
                  </a:cubicBezTo>
                  <a:cubicBezTo>
                    <a:pt x="43" y="140"/>
                    <a:pt x="36" y="122"/>
                    <a:pt x="37" y="104"/>
                  </a:cubicBezTo>
                  <a:cubicBezTo>
                    <a:pt x="39" y="61"/>
                    <a:pt x="83" y="35"/>
                    <a:pt x="114" y="35"/>
                  </a:cubicBezTo>
                  <a:cubicBezTo>
                    <a:pt x="185" y="35"/>
                    <a:pt x="193" y="90"/>
                    <a:pt x="193" y="103"/>
                  </a:cubicBezTo>
                  <a:cubicBezTo>
                    <a:pt x="191" y="109"/>
                    <a:pt x="161" y="191"/>
                    <a:pt x="157" y="202"/>
                  </a:cubicBezTo>
                  <a:cubicBezTo>
                    <a:pt x="194" y="202"/>
                    <a:pt x="194" y="202"/>
                    <a:pt x="194" y="202"/>
                  </a:cubicBezTo>
                  <a:lnTo>
                    <a:pt x="228" y="1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sp>
          <p:nvSpPr>
            <p:cNvPr id="31" name="Freeform 8"/>
            <p:cNvSpPr>
              <a:spLocks/>
            </p:cNvSpPr>
            <p:nvPr/>
          </p:nvSpPr>
          <p:spPr bwMode="auto">
            <a:xfrm>
              <a:off x="4792" y="3228"/>
              <a:ext cx="2" cy="3"/>
            </a:xfrm>
            <a:custGeom>
              <a:avLst/>
              <a:gdLst>
                <a:gd name="T0" fmla="*/ 0 w 1"/>
                <a:gd name="T1" fmla="*/ 1 h 1"/>
                <a:gd name="T2" fmla="*/ 1 w 1"/>
                <a:gd name="T3" fmla="*/ 1 h 1"/>
                <a:gd name="T4" fmla="*/ 1 w 1"/>
                <a:gd name="T5" fmla="*/ 0 h 1"/>
                <a:gd name="T6" fmla="*/ 0 w 1"/>
                <a:gd name="T7" fmla="*/ 1 h 1"/>
              </a:gdLst>
              <a:ahLst/>
              <a:cxnLst>
                <a:cxn ang="0">
                  <a:pos x="T0" y="T1"/>
                </a:cxn>
                <a:cxn ang="0">
                  <a:pos x="T2" y="T3"/>
                </a:cxn>
                <a:cxn ang="0">
                  <a:pos x="T4" y="T5"/>
                </a:cxn>
                <a:cxn ang="0">
                  <a:pos x="T6" y="T7"/>
                </a:cxn>
              </a:cxnLst>
              <a:rect l="0" t="0" r="r" b="b"/>
              <a:pathLst>
                <a:path w="1" h="1">
                  <a:moveTo>
                    <a:pt x="0" y="1"/>
                  </a:moveTo>
                  <a:cubicBezTo>
                    <a:pt x="1" y="1"/>
                    <a:pt x="1" y="1"/>
                    <a:pt x="1" y="1"/>
                  </a:cubicBezTo>
                  <a:cubicBezTo>
                    <a:pt x="1" y="0"/>
                    <a:pt x="1" y="0"/>
                    <a:pt x="1" y="0"/>
                  </a:cubicBezTo>
                  <a:cubicBezTo>
                    <a:pt x="1" y="1"/>
                    <a:pt x="0" y="1"/>
                    <a:pt x="0" y="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sp>
          <p:nvSpPr>
            <p:cNvPr id="32" name="Freeform 9"/>
            <p:cNvSpPr>
              <a:spLocks/>
            </p:cNvSpPr>
            <p:nvPr/>
          </p:nvSpPr>
          <p:spPr bwMode="auto">
            <a:xfrm>
              <a:off x="5097" y="2739"/>
              <a:ext cx="635" cy="489"/>
            </a:xfrm>
            <a:custGeom>
              <a:avLst/>
              <a:gdLst>
                <a:gd name="T0" fmla="*/ 82 w 268"/>
                <a:gd name="T1" fmla="*/ 75 h 206"/>
                <a:gd name="T2" fmla="*/ 164 w 268"/>
                <a:gd name="T3" fmla="*/ 42 h 206"/>
                <a:gd name="T4" fmla="*/ 231 w 268"/>
                <a:gd name="T5" fmla="*/ 97 h 206"/>
                <a:gd name="T6" fmla="*/ 192 w 268"/>
                <a:gd name="T7" fmla="*/ 206 h 206"/>
                <a:gd name="T8" fmla="*/ 230 w 268"/>
                <a:gd name="T9" fmla="*/ 206 h 206"/>
                <a:gd name="T10" fmla="*/ 268 w 268"/>
                <a:gd name="T11" fmla="*/ 100 h 206"/>
                <a:gd name="T12" fmla="*/ 267 w 268"/>
                <a:gd name="T13" fmla="*/ 96 h 206"/>
                <a:gd name="T14" fmla="*/ 170 w 268"/>
                <a:gd name="T15" fmla="*/ 7 h 206"/>
                <a:gd name="T16" fmla="*/ 53 w 268"/>
                <a:gd name="T17" fmla="*/ 55 h 206"/>
                <a:gd name="T18" fmla="*/ 51 w 268"/>
                <a:gd name="T19" fmla="*/ 57 h 206"/>
                <a:gd name="T20" fmla="*/ 0 w 268"/>
                <a:gd name="T21" fmla="*/ 206 h 206"/>
                <a:gd name="T22" fmla="*/ 38 w 268"/>
                <a:gd name="T23" fmla="*/ 206 h 206"/>
                <a:gd name="T24" fmla="*/ 82 w 268"/>
                <a:gd name="T25" fmla="*/ 75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8" h="206">
                  <a:moveTo>
                    <a:pt x="82" y="75"/>
                  </a:moveTo>
                  <a:cubicBezTo>
                    <a:pt x="102" y="51"/>
                    <a:pt x="135" y="37"/>
                    <a:pt x="164" y="42"/>
                  </a:cubicBezTo>
                  <a:cubicBezTo>
                    <a:pt x="209" y="49"/>
                    <a:pt x="228" y="76"/>
                    <a:pt x="231" y="97"/>
                  </a:cubicBezTo>
                  <a:cubicBezTo>
                    <a:pt x="228" y="105"/>
                    <a:pt x="197" y="194"/>
                    <a:pt x="192" y="206"/>
                  </a:cubicBezTo>
                  <a:cubicBezTo>
                    <a:pt x="230" y="206"/>
                    <a:pt x="230" y="206"/>
                    <a:pt x="230" y="206"/>
                  </a:cubicBezTo>
                  <a:cubicBezTo>
                    <a:pt x="268" y="100"/>
                    <a:pt x="268" y="100"/>
                    <a:pt x="268" y="100"/>
                  </a:cubicBezTo>
                  <a:cubicBezTo>
                    <a:pt x="267" y="96"/>
                    <a:pt x="267" y="96"/>
                    <a:pt x="267" y="96"/>
                  </a:cubicBezTo>
                  <a:cubicBezTo>
                    <a:pt x="263" y="51"/>
                    <a:pt x="225" y="16"/>
                    <a:pt x="170" y="7"/>
                  </a:cubicBezTo>
                  <a:cubicBezTo>
                    <a:pt x="128" y="0"/>
                    <a:pt x="81" y="19"/>
                    <a:pt x="53" y="55"/>
                  </a:cubicBezTo>
                  <a:cubicBezTo>
                    <a:pt x="51" y="57"/>
                    <a:pt x="51" y="57"/>
                    <a:pt x="51" y="57"/>
                  </a:cubicBezTo>
                  <a:cubicBezTo>
                    <a:pt x="0" y="206"/>
                    <a:pt x="0" y="206"/>
                    <a:pt x="0" y="206"/>
                  </a:cubicBezTo>
                  <a:cubicBezTo>
                    <a:pt x="38" y="206"/>
                    <a:pt x="38" y="206"/>
                    <a:pt x="38" y="206"/>
                  </a:cubicBezTo>
                  <a:cubicBezTo>
                    <a:pt x="52" y="165"/>
                    <a:pt x="81" y="80"/>
                    <a:pt x="82" y="7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sp>
          <p:nvSpPr>
            <p:cNvPr id="33" name="Freeform 10"/>
            <p:cNvSpPr>
              <a:spLocks noEditPoints="1"/>
            </p:cNvSpPr>
            <p:nvPr/>
          </p:nvSpPr>
          <p:spPr bwMode="auto">
            <a:xfrm>
              <a:off x="2380" y="2386"/>
              <a:ext cx="1522" cy="1524"/>
            </a:xfrm>
            <a:custGeom>
              <a:avLst/>
              <a:gdLst>
                <a:gd name="T0" fmla="*/ 381 w 643"/>
                <a:gd name="T1" fmla="*/ 149 h 642"/>
                <a:gd name="T2" fmla="*/ 382 w 643"/>
                <a:gd name="T3" fmla="*/ 148 h 642"/>
                <a:gd name="T4" fmla="*/ 593 w 643"/>
                <a:gd name="T5" fmla="*/ 148 h 642"/>
                <a:gd name="T6" fmla="*/ 322 w 643"/>
                <a:gd name="T7" fmla="*/ 0 h 642"/>
                <a:gd name="T8" fmla="*/ 0 w 643"/>
                <a:gd name="T9" fmla="*/ 321 h 642"/>
                <a:gd name="T10" fmla="*/ 134 w 643"/>
                <a:gd name="T11" fmla="*/ 582 h 642"/>
                <a:gd name="T12" fmla="*/ 232 w 643"/>
                <a:gd name="T13" fmla="*/ 285 h 642"/>
                <a:gd name="T14" fmla="*/ 381 w 643"/>
                <a:gd name="T15" fmla="*/ 149 h 642"/>
                <a:gd name="T16" fmla="*/ 608 w 643"/>
                <a:gd name="T17" fmla="*/ 175 h 642"/>
                <a:gd name="T18" fmla="*/ 386 w 643"/>
                <a:gd name="T19" fmla="*/ 175 h 642"/>
                <a:gd name="T20" fmla="*/ 258 w 643"/>
                <a:gd name="T21" fmla="*/ 293 h 642"/>
                <a:gd name="T22" fmla="*/ 157 w 643"/>
                <a:gd name="T23" fmla="*/ 597 h 642"/>
                <a:gd name="T24" fmla="*/ 188 w 643"/>
                <a:gd name="T25" fmla="*/ 613 h 642"/>
                <a:gd name="T26" fmla="*/ 239 w 643"/>
                <a:gd name="T27" fmla="*/ 455 h 642"/>
                <a:gd name="T28" fmla="*/ 366 w 643"/>
                <a:gd name="T29" fmla="*/ 340 h 642"/>
                <a:gd name="T30" fmla="*/ 472 w 643"/>
                <a:gd name="T31" fmla="*/ 340 h 642"/>
                <a:gd name="T32" fmla="*/ 472 w 643"/>
                <a:gd name="T33" fmla="*/ 367 h 642"/>
                <a:gd name="T34" fmla="*/ 366 w 643"/>
                <a:gd name="T35" fmla="*/ 367 h 642"/>
                <a:gd name="T36" fmla="*/ 264 w 643"/>
                <a:gd name="T37" fmla="*/ 464 h 642"/>
                <a:gd name="T38" fmla="*/ 212 w 643"/>
                <a:gd name="T39" fmla="*/ 623 h 642"/>
                <a:gd name="T40" fmla="*/ 322 w 643"/>
                <a:gd name="T41" fmla="*/ 642 h 642"/>
                <a:gd name="T42" fmla="*/ 643 w 643"/>
                <a:gd name="T43" fmla="*/ 321 h 642"/>
                <a:gd name="T44" fmla="*/ 608 w 643"/>
                <a:gd name="T45" fmla="*/ 175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3" h="642">
                  <a:moveTo>
                    <a:pt x="381" y="149"/>
                  </a:moveTo>
                  <a:cubicBezTo>
                    <a:pt x="382" y="148"/>
                    <a:pt x="382" y="148"/>
                    <a:pt x="382" y="148"/>
                  </a:cubicBezTo>
                  <a:cubicBezTo>
                    <a:pt x="593" y="148"/>
                    <a:pt x="593" y="148"/>
                    <a:pt x="593" y="148"/>
                  </a:cubicBezTo>
                  <a:cubicBezTo>
                    <a:pt x="535" y="59"/>
                    <a:pt x="436" y="0"/>
                    <a:pt x="322" y="0"/>
                  </a:cubicBezTo>
                  <a:cubicBezTo>
                    <a:pt x="144" y="0"/>
                    <a:pt x="0" y="143"/>
                    <a:pt x="0" y="321"/>
                  </a:cubicBezTo>
                  <a:cubicBezTo>
                    <a:pt x="0" y="428"/>
                    <a:pt x="53" y="523"/>
                    <a:pt x="134" y="582"/>
                  </a:cubicBezTo>
                  <a:cubicBezTo>
                    <a:pt x="164" y="491"/>
                    <a:pt x="232" y="285"/>
                    <a:pt x="232" y="285"/>
                  </a:cubicBezTo>
                  <a:cubicBezTo>
                    <a:pt x="233" y="281"/>
                    <a:pt x="262" y="177"/>
                    <a:pt x="381" y="149"/>
                  </a:cubicBezTo>
                  <a:moveTo>
                    <a:pt x="608" y="175"/>
                  </a:moveTo>
                  <a:cubicBezTo>
                    <a:pt x="386" y="175"/>
                    <a:pt x="386" y="175"/>
                    <a:pt x="386" y="175"/>
                  </a:cubicBezTo>
                  <a:cubicBezTo>
                    <a:pt x="284" y="200"/>
                    <a:pt x="259" y="288"/>
                    <a:pt x="258" y="293"/>
                  </a:cubicBezTo>
                  <a:cubicBezTo>
                    <a:pt x="157" y="597"/>
                    <a:pt x="157" y="597"/>
                    <a:pt x="157" y="597"/>
                  </a:cubicBezTo>
                  <a:cubicBezTo>
                    <a:pt x="167" y="603"/>
                    <a:pt x="177" y="608"/>
                    <a:pt x="188" y="613"/>
                  </a:cubicBezTo>
                  <a:cubicBezTo>
                    <a:pt x="204" y="562"/>
                    <a:pt x="238" y="455"/>
                    <a:pt x="239" y="455"/>
                  </a:cubicBezTo>
                  <a:cubicBezTo>
                    <a:pt x="241" y="450"/>
                    <a:pt x="287" y="340"/>
                    <a:pt x="366" y="340"/>
                  </a:cubicBezTo>
                  <a:cubicBezTo>
                    <a:pt x="472" y="340"/>
                    <a:pt x="472" y="340"/>
                    <a:pt x="472" y="340"/>
                  </a:cubicBezTo>
                  <a:cubicBezTo>
                    <a:pt x="472" y="367"/>
                    <a:pt x="472" y="367"/>
                    <a:pt x="472" y="367"/>
                  </a:cubicBezTo>
                  <a:cubicBezTo>
                    <a:pt x="366" y="367"/>
                    <a:pt x="366" y="367"/>
                    <a:pt x="366" y="367"/>
                  </a:cubicBezTo>
                  <a:cubicBezTo>
                    <a:pt x="305" y="367"/>
                    <a:pt x="264" y="464"/>
                    <a:pt x="264" y="464"/>
                  </a:cubicBezTo>
                  <a:cubicBezTo>
                    <a:pt x="212" y="623"/>
                    <a:pt x="212" y="623"/>
                    <a:pt x="212" y="623"/>
                  </a:cubicBezTo>
                  <a:cubicBezTo>
                    <a:pt x="246" y="635"/>
                    <a:pt x="283" y="642"/>
                    <a:pt x="322" y="642"/>
                  </a:cubicBezTo>
                  <a:cubicBezTo>
                    <a:pt x="499" y="642"/>
                    <a:pt x="643" y="498"/>
                    <a:pt x="643" y="321"/>
                  </a:cubicBezTo>
                  <a:cubicBezTo>
                    <a:pt x="643" y="268"/>
                    <a:pt x="630" y="219"/>
                    <a:pt x="608" y="17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grpSp>
      <p:sp>
        <p:nvSpPr>
          <p:cNvPr id="13" name="ZoneTexte 12"/>
          <p:cNvSpPr txBox="1"/>
          <p:nvPr userDrawn="1"/>
        </p:nvSpPr>
        <p:spPr>
          <a:xfrm>
            <a:off x="780078" y="1392365"/>
            <a:ext cx="11774843" cy="1223989"/>
          </a:xfrm>
          <a:prstGeom prst="rect">
            <a:avLst/>
          </a:prstGeom>
          <a:noFill/>
        </p:spPr>
        <p:txBody>
          <a:bodyPr wrap="square" rtlCol="0">
            <a:spAutoFit/>
          </a:bodyPr>
          <a:lstStyle/>
          <a:p>
            <a:pPr algn="ctr">
              <a:lnSpc>
                <a:spcPct val="75000"/>
              </a:lnSpc>
            </a:pPr>
            <a:r>
              <a:rPr lang="en-US" sz="4800" cap="small">
                <a:solidFill>
                  <a:schemeClr val="bg1"/>
                </a:solidFill>
                <a:latin typeface="+mj-lt"/>
              </a:rPr>
              <a:t>FEANI NATIONAL MEMBERS SURVEY 2014</a:t>
            </a:r>
            <a:endParaRPr lang="fr-BE" sz="4800" cap="small">
              <a:solidFill>
                <a:schemeClr val="bg1"/>
              </a:solidFill>
              <a:latin typeface="+mj-lt"/>
            </a:endParaRPr>
          </a:p>
        </p:txBody>
      </p:sp>
      <p:sp>
        <p:nvSpPr>
          <p:cNvPr id="2" name="Espace réservé du pied de page 1"/>
          <p:cNvSpPr>
            <a:spLocks noGrp="1"/>
          </p:cNvSpPr>
          <p:nvPr>
            <p:ph type="ftr" sz="quarter" idx="10"/>
          </p:nvPr>
        </p:nvSpPr>
        <p:spPr/>
        <p:txBody>
          <a:bodyPr/>
          <a:lstStyle/>
          <a:p>
            <a:r>
              <a:rPr lang="en-US"/>
              <a:t>October 2014</a:t>
            </a:r>
            <a:endParaRPr lang="fr-BE"/>
          </a:p>
        </p:txBody>
      </p:sp>
      <p:sp>
        <p:nvSpPr>
          <p:cNvPr id="3" name="Espace réservé du numéro de diapositive 2"/>
          <p:cNvSpPr>
            <a:spLocks noGrp="1"/>
          </p:cNvSpPr>
          <p:nvPr>
            <p:ph type="sldNum" sz="quarter" idx="11"/>
          </p:nvPr>
        </p:nvSpPr>
        <p:spPr/>
        <p:txBody>
          <a:bodyPr/>
          <a:lstStyle/>
          <a:p>
            <a:fld id="{35783920-7F90-46A7-986D-E01BC8873495}" type="slidenum">
              <a:rPr lang="fr-BE" smtClean="0"/>
              <a:pPr/>
              <a:t>‹#›</a:t>
            </a:fld>
            <a:endParaRPr lang="fr-BE"/>
          </a:p>
        </p:txBody>
      </p:sp>
    </p:spTree>
    <p:extLst>
      <p:ext uri="{BB962C8B-B14F-4D97-AF65-F5344CB8AC3E}">
        <p14:creationId xmlns:p14="http://schemas.microsoft.com/office/powerpoint/2010/main" val="2631478973"/>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2.85714E-6 -0.10032 L 2.85714E-6 4.60317E-6 " pathEditMode="relative" rAng="0" ptsTypes="AA">
                                      <p:cBhvr>
                                        <p:cTn id="6" dur="1000" spd="-100000" fill="hold"/>
                                        <p:tgtEl>
                                          <p:spTgt spid="13"/>
                                        </p:tgtEl>
                                        <p:attrNameLst>
                                          <p:attrName>ppt_x</p:attrName>
                                          <p:attrName>ppt_y</p:attrName>
                                        </p:attrNameLst>
                                      </p:cBhvr>
                                      <p:rCtr x="0" y="5016"/>
                                    </p:animMotion>
                                  </p:childTnLst>
                                </p:cTn>
                              </p:par>
                              <p:par>
                                <p:cTn id="7" presetID="10" presetClass="exit" presetSubtype="0" fill="hold" grpId="1" nodeType="withEffect">
                                  <p:stCondLst>
                                    <p:cond delay="0"/>
                                  </p:stCondLst>
                                  <p:childTnLst>
                                    <p:animEffect transition="out" filter="fade">
                                      <p:cBhvr>
                                        <p:cTn id="8" dur="750"/>
                                        <p:tgtEl>
                                          <p:spTgt spid="13"/>
                                        </p:tgtEl>
                                      </p:cBhvr>
                                    </p:animEffect>
                                    <p:set>
                                      <p:cBhvr>
                                        <p:cTn id="9" dur="1" fill="hold">
                                          <p:stCondLst>
                                            <p:cond delay="749"/>
                                          </p:stCondLst>
                                        </p:cTn>
                                        <p:tgtEl>
                                          <p:spTgt spid="13"/>
                                        </p:tgtEl>
                                        <p:attrNameLst>
                                          <p:attrName>style.visibility</p:attrName>
                                        </p:attrNameLst>
                                      </p:cBhvr>
                                      <p:to>
                                        <p:strVal val="hidden"/>
                                      </p:to>
                                    </p:set>
                                  </p:childTnLst>
                                </p:cTn>
                              </p:par>
                              <p:par>
                                <p:cTn id="10" presetID="42" presetClass="path" presetSubtype="0" accel="50000" decel="50000" fill="hold" grpId="0" nodeType="withEffect">
                                  <p:stCondLst>
                                    <p:cond delay="0"/>
                                  </p:stCondLst>
                                  <p:childTnLst>
                                    <p:animMotion origin="layout" path="M 0 -0.10127 L 0 -7.93651E-7 " pathEditMode="relative" rAng="0" ptsTypes="AA">
                                      <p:cBhvr>
                                        <p:cTn id="11" dur="1000" spd="-100000" fill="hold"/>
                                        <p:tgtEl>
                                          <p:spTgt spid="20"/>
                                        </p:tgtEl>
                                        <p:attrNameLst>
                                          <p:attrName>ppt_x</p:attrName>
                                          <p:attrName>ppt_y</p:attrName>
                                        </p:attrNameLst>
                                      </p:cBhvr>
                                      <p:rCtr x="0" y="5063"/>
                                    </p:animMotion>
                                  </p:childTnLst>
                                </p:cTn>
                              </p:par>
                              <p:par>
                                <p:cTn id="12" presetID="10" presetClass="exit" presetSubtype="0" fill="hold" nodeType="withEffect">
                                  <p:stCondLst>
                                    <p:cond delay="0"/>
                                  </p:stCondLst>
                                  <p:childTnLst>
                                    <p:animEffect transition="out" filter="fade">
                                      <p:cBhvr>
                                        <p:cTn id="13" dur="1000"/>
                                        <p:tgtEl>
                                          <p:spTgt spid="16"/>
                                        </p:tgtEl>
                                      </p:cBhvr>
                                    </p:animEffect>
                                    <p:set>
                                      <p:cBhvr>
                                        <p:cTn id="14" dur="1" fill="hold">
                                          <p:stCondLst>
                                            <p:cond delay="9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3" grpId="0"/>
      <p:bldP spid="13" grpId="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6" name="Rectangle 5"/>
          <p:cNvSpPr/>
          <p:nvPr userDrawn="1"/>
        </p:nvSpPr>
        <p:spPr>
          <a:xfrm>
            <a:off x="0" y="0"/>
            <a:ext cx="13335000" cy="10001250"/>
          </a:xfrm>
          <a:prstGeom prst="rect">
            <a:avLst/>
          </a:prstGeom>
          <a:gradFill>
            <a:gsLst>
              <a:gs pos="0">
                <a:schemeClr val="accent1"/>
              </a:gs>
              <a:gs pos="50000">
                <a:schemeClr val="tx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9" name="Rectangle 8"/>
          <p:cNvSpPr/>
          <p:nvPr userDrawn="1"/>
        </p:nvSpPr>
        <p:spPr>
          <a:xfrm>
            <a:off x="-1" y="2643167"/>
            <a:ext cx="13413585" cy="5577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 name="Title 1"/>
          <p:cNvSpPr>
            <a:spLocks noGrp="1"/>
          </p:cNvSpPr>
          <p:nvPr>
            <p:ph type="ctrTitle"/>
          </p:nvPr>
        </p:nvSpPr>
        <p:spPr>
          <a:xfrm>
            <a:off x="727076" y="2897200"/>
            <a:ext cx="11880849" cy="2103425"/>
          </a:xfrm>
          <a:prstGeom prst="rect">
            <a:avLst/>
          </a:prstGeom>
        </p:spPr>
        <p:txBody>
          <a:bodyPr anchor="b">
            <a:noAutofit/>
          </a:bodyPr>
          <a:lstStyle>
            <a:lvl1pPr algn="l">
              <a:lnSpc>
                <a:spcPct val="75000"/>
              </a:lnSpc>
              <a:defRPr sz="6600" cap="small" baseline="0">
                <a:solidFill>
                  <a:schemeClr val="tx2"/>
                </a:solidFill>
              </a:defRPr>
            </a:lvl1pPr>
          </a:lstStyle>
          <a:p>
            <a:r>
              <a:rPr lang="fr-FR" dirty="0"/>
              <a:t>Modifiez le style du titre</a:t>
            </a:r>
            <a:endParaRPr lang="en-US" dirty="0"/>
          </a:p>
        </p:txBody>
      </p:sp>
      <p:sp>
        <p:nvSpPr>
          <p:cNvPr id="3" name="Subtitle 2"/>
          <p:cNvSpPr>
            <a:spLocks noGrp="1"/>
          </p:cNvSpPr>
          <p:nvPr>
            <p:ph type="subTitle" idx="1"/>
          </p:nvPr>
        </p:nvSpPr>
        <p:spPr>
          <a:xfrm>
            <a:off x="727076" y="5303477"/>
            <a:ext cx="11880850" cy="2414653"/>
          </a:xfrm>
        </p:spPr>
        <p:txBody>
          <a:bodyPr>
            <a:normAutofit/>
          </a:bodyPr>
          <a:lstStyle>
            <a:lvl1pPr marL="0" indent="0" algn="l">
              <a:buNone/>
              <a:defRPr sz="3600" b="0">
                <a:solidFill>
                  <a:schemeClr val="tx1">
                    <a:lumMod val="50000"/>
                    <a:lumOff val="50000"/>
                  </a:schemeClr>
                </a:solidFill>
              </a:defRPr>
            </a:lvl1pPr>
            <a:lvl2pPr marL="666735" indent="0" algn="ctr">
              <a:buNone/>
              <a:defRPr sz="2917"/>
            </a:lvl2pPr>
            <a:lvl3pPr marL="1333470" indent="0" algn="ctr">
              <a:buNone/>
              <a:defRPr sz="2625"/>
            </a:lvl3pPr>
            <a:lvl4pPr marL="2000204" indent="0" algn="ctr">
              <a:buNone/>
              <a:defRPr sz="2333"/>
            </a:lvl4pPr>
            <a:lvl5pPr marL="2666939" indent="0" algn="ctr">
              <a:buNone/>
              <a:defRPr sz="2333"/>
            </a:lvl5pPr>
            <a:lvl6pPr marL="3333674" indent="0" algn="ctr">
              <a:buNone/>
              <a:defRPr sz="2333"/>
            </a:lvl6pPr>
            <a:lvl7pPr marL="4000409" indent="0" algn="ctr">
              <a:buNone/>
              <a:defRPr sz="2333"/>
            </a:lvl7pPr>
            <a:lvl8pPr marL="4667143" indent="0" algn="ctr">
              <a:buNone/>
              <a:defRPr sz="2333"/>
            </a:lvl8pPr>
            <a:lvl9pPr marL="5333878" indent="0" algn="ctr">
              <a:buNone/>
              <a:defRPr sz="2333"/>
            </a:lvl9pPr>
          </a:lstStyle>
          <a:p>
            <a:r>
              <a:rPr lang="fr-FR" dirty="0"/>
              <a:t>Modifiez le style des sous-titres du masque</a:t>
            </a:r>
            <a:endParaRPr lang="en-US" dirty="0"/>
          </a:p>
        </p:txBody>
      </p:sp>
      <p:grpSp>
        <p:nvGrpSpPr>
          <p:cNvPr id="10" name="Group 4"/>
          <p:cNvGrpSpPr>
            <a:grpSpLocks noChangeAspect="1"/>
          </p:cNvGrpSpPr>
          <p:nvPr userDrawn="1"/>
        </p:nvGrpSpPr>
        <p:grpSpPr bwMode="auto">
          <a:xfrm>
            <a:off x="10411904" y="8584638"/>
            <a:ext cx="2512442" cy="1052491"/>
            <a:chOff x="2380" y="2386"/>
            <a:chExt cx="3638" cy="1524"/>
          </a:xfrm>
        </p:grpSpPr>
        <p:sp>
          <p:nvSpPr>
            <p:cNvPr id="11" name="Freeform 5"/>
            <p:cNvSpPr>
              <a:spLocks/>
            </p:cNvSpPr>
            <p:nvPr/>
          </p:nvSpPr>
          <p:spPr bwMode="auto">
            <a:xfrm>
              <a:off x="3999" y="2730"/>
              <a:ext cx="473" cy="522"/>
            </a:xfrm>
            <a:custGeom>
              <a:avLst/>
              <a:gdLst>
                <a:gd name="T0" fmla="*/ 5 w 200"/>
                <a:gd name="T1" fmla="*/ 101 h 220"/>
                <a:gd name="T2" fmla="*/ 53 w 200"/>
                <a:gd name="T3" fmla="*/ 196 h 220"/>
                <a:gd name="T4" fmla="*/ 200 w 200"/>
                <a:gd name="T5" fmla="*/ 174 h 220"/>
                <a:gd name="T6" fmla="*/ 175 w 200"/>
                <a:gd name="T7" fmla="*/ 148 h 220"/>
                <a:gd name="T8" fmla="*/ 69 w 200"/>
                <a:gd name="T9" fmla="*/ 163 h 220"/>
                <a:gd name="T10" fmla="*/ 40 w 200"/>
                <a:gd name="T11" fmla="*/ 114 h 220"/>
                <a:gd name="T12" fmla="*/ 40 w 200"/>
                <a:gd name="T13" fmla="*/ 106 h 220"/>
                <a:gd name="T14" fmla="*/ 136 w 200"/>
                <a:gd name="T15" fmla="*/ 45 h 220"/>
                <a:gd name="T16" fmla="*/ 105 w 200"/>
                <a:gd name="T17" fmla="*/ 145 h 220"/>
                <a:gd name="T18" fmla="*/ 139 w 200"/>
                <a:gd name="T19" fmla="*/ 156 h 220"/>
                <a:gd name="T20" fmla="*/ 183 w 200"/>
                <a:gd name="T21" fmla="*/ 9 h 220"/>
                <a:gd name="T22" fmla="*/ 161 w 200"/>
                <a:gd name="T23" fmla="*/ 8 h 220"/>
                <a:gd name="T24" fmla="*/ 5 w 200"/>
                <a:gd name="T25" fmla="*/ 101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0" h="220">
                  <a:moveTo>
                    <a:pt x="5" y="101"/>
                  </a:moveTo>
                  <a:cubicBezTo>
                    <a:pt x="0" y="143"/>
                    <a:pt x="18" y="178"/>
                    <a:pt x="53" y="196"/>
                  </a:cubicBezTo>
                  <a:cubicBezTo>
                    <a:pt x="99" y="220"/>
                    <a:pt x="164" y="210"/>
                    <a:pt x="200" y="174"/>
                  </a:cubicBezTo>
                  <a:cubicBezTo>
                    <a:pt x="175" y="148"/>
                    <a:pt x="175" y="148"/>
                    <a:pt x="175" y="148"/>
                  </a:cubicBezTo>
                  <a:cubicBezTo>
                    <a:pt x="150" y="173"/>
                    <a:pt x="101" y="180"/>
                    <a:pt x="69" y="163"/>
                  </a:cubicBezTo>
                  <a:cubicBezTo>
                    <a:pt x="55" y="156"/>
                    <a:pt x="39" y="142"/>
                    <a:pt x="40" y="114"/>
                  </a:cubicBezTo>
                  <a:cubicBezTo>
                    <a:pt x="40" y="111"/>
                    <a:pt x="40" y="109"/>
                    <a:pt x="40" y="106"/>
                  </a:cubicBezTo>
                  <a:cubicBezTo>
                    <a:pt x="46" y="58"/>
                    <a:pt x="103" y="47"/>
                    <a:pt x="136" y="45"/>
                  </a:cubicBezTo>
                  <a:cubicBezTo>
                    <a:pt x="126" y="76"/>
                    <a:pt x="105" y="145"/>
                    <a:pt x="105" y="145"/>
                  </a:cubicBezTo>
                  <a:cubicBezTo>
                    <a:pt x="139" y="156"/>
                    <a:pt x="139" y="156"/>
                    <a:pt x="139" y="156"/>
                  </a:cubicBezTo>
                  <a:cubicBezTo>
                    <a:pt x="183" y="9"/>
                    <a:pt x="183" y="9"/>
                    <a:pt x="183" y="9"/>
                  </a:cubicBezTo>
                  <a:cubicBezTo>
                    <a:pt x="161" y="8"/>
                    <a:pt x="161" y="8"/>
                    <a:pt x="161" y="8"/>
                  </a:cubicBezTo>
                  <a:cubicBezTo>
                    <a:pt x="155" y="8"/>
                    <a:pt x="17" y="0"/>
                    <a:pt x="5" y="10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sp>
          <p:nvSpPr>
            <p:cNvPr id="12" name="Freeform 6"/>
            <p:cNvSpPr>
              <a:spLocks/>
            </p:cNvSpPr>
            <p:nvPr/>
          </p:nvSpPr>
          <p:spPr bwMode="auto">
            <a:xfrm>
              <a:off x="5755" y="2746"/>
              <a:ext cx="263" cy="482"/>
            </a:xfrm>
            <a:custGeom>
              <a:avLst/>
              <a:gdLst>
                <a:gd name="T0" fmla="*/ 263 w 263"/>
                <a:gd name="T1" fmla="*/ 0 h 482"/>
                <a:gd name="T2" fmla="*/ 220 w 263"/>
                <a:gd name="T3" fmla="*/ 0 h 482"/>
                <a:gd name="T4" fmla="*/ 171 w 263"/>
                <a:gd name="T5" fmla="*/ 0 h 482"/>
                <a:gd name="T6" fmla="*/ 0 w 263"/>
                <a:gd name="T7" fmla="*/ 482 h 482"/>
                <a:gd name="T8" fmla="*/ 90 w 263"/>
                <a:gd name="T9" fmla="*/ 482 h 482"/>
                <a:gd name="T10" fmla="*/ 263 w 263"/>
                <a:gd name="T11" fmla="*/ 0 h 482"/>
              </a:gdLst>
              <a:ahLst/>
              <a:cxnLst>
                <a:cxn ang="0">
                  <a:pos x="T0" y="T1"/>
                </a:cxn>
                <a:cxn ang="0">
                  <a:pos x="T2" y="T3"/>
                </a:cxn>
                <a:cxn ang="0">
                  <a:pos x="T4" y="T5"/>
                </a:cxn>
                <a:cxn ang="0">
                  <a:pos x="T6" y="T7"/>
                </a:cxn>
                <a:cxn ang="0">
                  <a:pos x="T8" y="T9"/>
                </a:cxn>
                <a:cxn ang="0">
                  <a:pos x="T10" y="T11"/>
                </a:cxn>
              </a:cxnLst>
              <a:rect l="0" t="0" r="r" b="b"/>
              <a:pathLst>
                <a:path w="263" h="482">
                  <a:moveTo>
                    <a:pt x="263" y="0"/>
                  </a:moveTo>
                  <a:lnTo>
                    <a:pt x="220" y="0"/>
                  </a:lnTo>
                  <a:lnTo>
                    <a:pt x="171" y="0"/>
                  </a:lnTo>
                  <a:lnTo>
                    <a:pt x="0" y="482"/>
                  </a:lnTo>
                  <a:lnTo>
                    <a:pt x="90" y="482"/>
                  </a:lnTo>
                  <a:lnTo>
                    <a:pt x="26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sp>
          <p:nvSpPr>
            <p:cNvPr id="13" name="Freeform 7"/>
            <p:cNvSpPr>
              <a:spLocks/>
            </p:cNvSpPr>
            <p:nvPr/>
          </p:nvSpPr>
          <p:spPr bwMode="auto">
            <a:xfrm>
              <a:off x="4522" y="2749"/>
              <a:ext cx="542" cy="496"/>
            </a:xfrm>
            <a:custGeom>
              <a:avLst/>
              <a:gdLst>
                <a:gd name="T0" fmla="*/ 228 w 229"/>
                <a:gd name="T1" fmla="*/ 112 h 209"/>
                <a:gd name="T2" fmla="*/ 229 w 229"/>
                <a:gd name="T3" fmla="*/ 106 h 209"/>
                <a:gd name="T4" fmla="*/ 114 w 229"/>
                <a:gd name="T5" fmla="*/ 0 h 209"/>
                <a:gd name="T6" fmla="*/ 2 w 229"/>
                <a:gd name="T7" fmla="*/ 102 h 209"/>
                <a:gd name="T8" fmla="*/ 34 w 229"/>
                <a:gd name="T9" fmla="*/ 178 h 209"/>
                <a:gd name="T10" fmla="*/ 148 w 229"/>
                <a:gd name="T11" fmla="*/ 194 h 209"/>
                <a:gd name="T12" fmla="*/ 139 w 229"/>
                <a:gd name="T13" fmla="*/ 160 h 209"/>
                <a:gd name="T14" fmla="*/ 57 w 229"/>
                <a:gd name="T15" fmla="*/ 151 h 209"/>
                <a:gd name="T16" fmla="*/ 37 w 229"/>
                <a:gd name="T17" fmla="*/ 104 h 209"/>
                <a:gd name="T18" fmla="*/ 114 w 229"/>
                <a:gd name="T19" fmla="*/ 35 h 209"/>
                <a:gd name="T20" fmla="*/ 193 w 229"/>
                <a:gd name="T21" fmla="*/ 103 h 209"/>
                <a:gd name="T22" fmla="*/ 157 w 229"/>
                <a:gd name="T23" fmla="*/ 202 h 209"/>
                <a:gd name="T24" fmla="*/ 194 w 229"/>
                <a:gd name="T25" fmla="*/ 202 h 209"/>
                <a:gd name="T26" fmla="*/ 228 w 229"/>
                <a:gd name="T27" fmla="*/ 112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9" h="209">
                  <a:moveTo>
                    <a:pt x="228" y="112"/>
                  </a:moveTo>
                  <a:cubicBezTo>
                    <a:pt x="229" y="106"/>
                    <a:pt x="229" y="106"/>
                    <a:pt x="229" y="106"/>
                  </a:cubicBezTo>
                  <a:cubicBezTo>
                    <a:pt x="229" y="69"/>
                    <a:pt x="205" y="0"/>
                    <a:pt x="114" y="0"/>
                  </a:cubicBezTo>
                  <a:cubicBezTo>
                    <a:pt x="63" y="0"/>
                    <a:pt x="5" y="42"/>
                    <a:pt x="2" y="102"/>
                  </a:cubicBezTo>
                  <a:cubicBezTo>
                    <a:pt x="0" y="132"/>
                    <a:pt x="12" y="160"/>
                    <a:pt x="34" y="178"/>
                  </a:cubicBezTo>
                  <a:cubicBezTo>
                    <a:pt x="53" y="194"/>
                    <a:pt x="88" y="209"/>
                    <a:pt x="148" y="194"/>
                  </a:cubicBezTo>
                  <a:cubicBezTo>
                    <a:pt x="139" y="160"/>
                    <a:pt x="139" y="160"/>
                    <a:pt x="139" y="160"/>
                  </a:cubicBezTo>
                  <a:cubicBezTo>
                    <a:pt x="103" y="169"/>
                    <a:pt x="74" y="166"/>
                    <a:pt x="57" y="151"/>
                  </a:cubicBezTo>
                  <a:cubicBezTo>
                    <a:pt x="43" y="140"/>
                    <a:pt x="36" y="122"/>
                    <a:pt x="37" y="104"/>
                  </a:cubicBezTo>
                  <a:cubicBezTo>
                    <a:pt x="39" y="61"/>
                    <a:pt x="83" y="35"/>
                    <a:pt x="114" y="35"/>
                  </a:cubicBezTo>
                  <a:cubicBezTo>
                    <a:pt x="185" y="35"/>
                    <a:pt x="193" y="90"/>
                    <a:pt x="193" y="103"/>
                  </a:cubicBezTo>
                  <a:cubicBezTo>
                    <a:pt x="191" y="109"/>
                    <a:pt x="161" y="191"/>
                    <a:pt x="157" y="202"/>
                  </a:cubicBezTo>
                  <a:cubicBezTo>
                    <a:pt x="194" y="202"/>
                    <a:pt x="194" y="202"/>
                    <a:pt x="194" y="202"/>
                  </a:cubicBezTo>
                  <a:lnTo>
                    <a:pt x="228" y="1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sp>
          <p:nvSpPr>
            <p:cNvPr id="14" name="Freeform 8"/>
            <p:cNvSpPr>
              <a:spLocks/>
            </p:cNvSpPr>
            <p:nvPr/>
          </p:nvSpPr>
          <p:spPr bwMode="auto">
            <a:xfrm>
              <a:off x="4792" y="3228"/>
              <a:ext cx="2" cy="3"/>
            </a:xfrm>
            <a:custGeom>
              <a:avLst/>
              <a:gdLst>
                <a:gd name="T0" fmla="*/ 0 w 1"/>
                <a:gd name="T1" fmla="*/ 1 h 1"/>
                <a:gd name="T2" fmla="*/ 1 w 1"/>
                <a:gd name="T3" fmla="*/ 1 h 1"/>
                <a:gd name="T4" fmla="*/ 1 w 1"/>
                <a:gd name="T5" fmla="*/ 0 h 1"/>
                <a:gd name="T6" fmla="*/ 0 w 1"/>
                <a:gd name="T7" fmla="*/ 1 h 1"/>
              </a:gdLst>
              <a:ahLst/>
              <a:cxnLst>
                <a:cxn ang="0">
                  <a:pos x="T0" y="T1"/>
                </a:cxn>
                <a:cxn ang="0">
                  <a:pos x="T2" y="T3"/>
                </a:cxn>
                <a:cxn ang="0">
                  <a:pos x="T4" y="T5"/>
                </a:cxn>
                <a:cxn ang="0">
                  <a:pos x="T6" y="T7"/>
                </a:cxn>
              </a:cxnLst>
              <a:rect l="0" t="0" r="r" b="b"/>
              <a:pathLst>
                <a:path w="1" h="1">
                  <a:moveTo>
                    <a:pt x="0" y="1"/>
                  </a:moveTo>
                  <a:cubicBezTo>
                    <a:pt x="1" y="1"/>
                    <a:pt x="1" y="1"/>
                    <a:pt x="1" y="1"/>
                  </a:cubicBezTo>
                  <a:cubicBezTo>
                    <a:pt x="1" y="0"/>
                    <a:pt x="1" y="0"/>
                    <a:pt x="1" y="0"/>
                  </a:cubicBezTo>
                  <a:cubicBezTo>
                    <a:pt x="1" y="1"/>
                    <a:pt x="0" y="1"/>
                    <a:pt x="0" y="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sp>
          <p:nvSpPr>
            <p:cNvPr id="15" name="Freeform 9"/>
            <p:cNvSpPr>
              <a:spLocks/>
            </p:cNvSpPr>
            <p:nvPr/>
          </p:nvSpPr>
          <p:spPr bwMode="auto">
            <a:xfrm>
              <a:off x="5097" y="2739"/>
              <a:ext cx="635" cy="489"/>
            </a:xfrm>
            <a:custGeom>
              <a:avLst/>
              <a:gdLst>
                <a:gd name="T0" fmla="*/ 82 w 268"/>
                <a:gd name="T1" fmla="*/ 75 h 206"/>
                <a:gd name="T2" fmla="*/ 164 w 268"/>
                <a:gd name="T3" fmla="*/ 42 h 206"/>
                <a:gd name="T4" fmla="*/ 231 w 268"/>
                <a:gd name="T5" fmla="*/ 97 h 206"/>
                <a:gd name="T6" fmla="*/ 192 w 268"/>
                <a:gd name="T7" fmla="*/ 206 h 206"/>
                <a:gd name="T8" fmla="*/ 230 w 268"/>
                <a:gd name="T9" fmla="*/ 206 h 206"/>
                <a:gd name="T10" fmla="*/ 268 w 268"/>
                <a:gd name="T11" fmla="*/ 100 h 206"/>
                <a:gd name="T12" fmla="*/ 267 w 268"/>
                <a:gd name="T13" fmla="*/ 96 h 206"/>
                <a:gd name="T14" fmla="*/ 170 w 268"/>
                <a:gd name="T15" fmla="*/ 7 h 206"/>
                <a:gd name="T16" fmla="*/ 53 w 268"/>
                <a:gd name="T17" fmla="*/ 55 h 206"/>
                <a:gd name="T18" fmla="*/ 51 w 268"/>
                <a:gd name="T19" fmla="*/ 57 h 206"/>
                <a:gd name="T20" fmla="*/ 0 w 268"/>
                <a:gd name="T21" fmla="*/ 206 h 206"/>
                <a:gd name="T22" fmla="*/ 38 w 268"/>
                <a:gd name="T23" fmla="*/ 206 h 206"/>
                <a:gd name="T24" fmla="*/ 82 w 268"/>
                <a:gd name="T25" fmla="*/ 75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8" h="206">
                  <a:moveTo>
                    <a:pt x="82" y="75"/>
                  </a:moveTo>
                  <a:cubicBezTo>
                    <a:pt x="102" y="51"/>
                    <a:pt x="135" y="37"/>
                    <a:pt x="164" y="42"/>
                  </a:cubicBezTo>
                  <a:cubicBezTo>
                    <a:pt x="209" y="49"/>
                    <a:pt x="228" y="76"/>
                    <a:pt x="231" y="97"/>
                  </a:cubicBezTo>
                  <a:cubicBezTo>
                    <a:pt x="228" y="105"/>
                    <a:pt x="197" y="194"/>
                    <a:pt x="192" y="206"/>
                  </a:cubicBezTo>
                  <a:cubicBezTo>
                    <a:pt x="230" y="206"/>
                    <a:pt x="230" y="206"/>
                    <a:pt x="230" y="206"/>
                  </a:cubicBezTo>
                  <a:cubicBezTo>
                    <a:pt x="268" y="100"/>
                    <a:pt x="268" y="100"/>
                    <a:pt x="268" y="100"/>
                  </a:cubicBezTo>
                  <a:cubicBezTo>
                    <a:pt x="267" y="96"/>
                    <a:pt x="267" y="96"/>
                    <a:pt x="267" y="96"/>
                  </a:cubicBezTo>
                  <a:cubicBezTo>
                    <a:pt x="263" y="51"/>
                    <a:pt x="225" y="16"/>
                    <a:pt x="170" y="7"/>
                  </a:cubicBezTo>
                  <a:cubicBezTo>
                    <a:pt x="128" y="0"/>
                    <a:pt x="81" y="19"/>
                    <a:pt x="53" y="55"/>
                  </a:cubicBezTo>
                  <a:cubicBezTo>
                    <a:pt x="51" y="57"/>
                    <a:pt x="51" y="57"/>
                    <a:pt x="51" y="57"/>
                  </a:cubicBezTo>
                  <a:cubicBezTo>
                    <a:pt x="0" y="206"/>
                    <a:pt x="0" y="206"/>
                    <a:pt x="0" y="206"/>
                  </a:cubicBezTo>
                  <a:cubicBezTo>
                    <a:pt x="38" y="206"/>
                    <a:pt x="38" y="206"/>
                    <a:pt x="38" y="206"/>
                  </a:cubicBezTo>
                  <a:cubicBezTo>
                    <a:pt x="52" y="165"/>
                    <a:pt x="81" y="80"/>
                    <a:pt x="82" y="7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sp>
          <p:nvSpPr>
            <p:cNvPr id="16" name="Freeform 10"/>
            <p:cNvSpPr>
              <a:spLocks noEditPoints="1"/>
            </p:cNvSpPr>
            <p:nvPr/>
          </p:nvSpPr>
          <p:spPr bwMode="auto">
            <a:xfrm>
              <a:off x="2380" y="2386"/>
              <a:ext cx="1522" cy="1524"/>
            </a:xfrm>
            <a:custGeom>
              <a:avLst/>
              <a:gdLst>
                <a:gd name="T0" fmla="*/ 381 w 643"/>
                <a:gd name="T1" fmla="*/ 149 h 642"/>
                <a:gd name="T2" fmla="*/ 382 w 643"/>
                <a:gd name="T3" fmla="*/ 148 h 642"/>
                <a:gd name="T4" fmla="*/ 593 w 643"/>
                <a:gd name="T5" fmla="*/ 148 h 642"/>
                <a:gd name="T6" fmla="*/ 322 w 643"/>
                <a:gd name="T7" fmla="*/ 0 h 642"/>
                <a:gd name="T8" fmla="*/ 0 w 643"/>
                <a:gd name="T9" fmla="*/ 321 h 642"/>
                <a:gd name="T10" fmla="*/ 134 w 643"/>
                <a:gd name="T11" fmla="*/ 582 h 642"/>
                <a:gd name="T12" fmla="*/ 232 w 643"/>
                <a:gd name="T13" fmla="*/ 285 h 642"/>
                <a:gd name="T14" fmla="*/ 381 w 643"/>
                <a:gd name="T15" fmla="*/ 149 h 642"/>
                <a:gd name="T16" fmla="*/ 608 w 643"/>
                <a:gd name="T17" fmla="*/ 175 h 642"/>
                <a:gd name="T18" fmla="*/ 386 w 643"/>
                <a:gd name="T19" fmla="*/ 175 h 642"/>
                <a:gd name="T20" fmla="*/ 258 w 643"/>
                <a:gd name="T21" fmla="*/ 293 h 642"/>
                <a:gd name="T22" fmla="*/ 157 w 643"/>
                <a:gd name="T23" fmla="*/ 597 h 642"/>
                <a:gd name="T24" fmla="*/ 188 w 643"/>
                <a:gd name="T25" fmla="*/ 613 h 642"/>
                <a:gd name="T26" fmla="*/ 239 w 643"/>
                <a:gd name="T27" fmla="*/ 455 h 642"/>
                <a:gd name="T28" fmla="*/ 366 w 643"/>
                <a:gd name="T29" fmla="*/ 340 h 642"/>
                <a:gd name="T30" fmla="*/ 472 w 643"/>
                <a:gd name="T31" fmla="*/ 340 h 642"/>
                <a:gd name="T32" fmla="*/ 472 w 643"/>
                <a:gd name="T33" fmla="*/ 367 h 642"/>
                <a:gd name="T34" fmla="*/ 366 w 643"/>
                <a:gd name="T35" fmla="*/ 367 h 642"/>
                <a:gd name="T36" fmla="*/ 264 w 643"/>
                <a:gd name="T37" fmla="*/ 464 h 642"/>
                <a:gd name="T38" fmla="*/ 212 w 643"/>
                <a:gd name="T39" fmla="*/ 623 h 642"/>
                <a:gd name="T40" fmla="*/ 322 w 643"/>
                <a:gd name="T41" fmla="*/ 642 h 642"/>
                <a:gd name="T42" fmla="*/ 643 w 643"/>
                <a:gd name="T43" fmla="*/ 321 h 642"/>
                <a:gd name="T44" fmla="*/ 608 w 643"/>
                <a:gd name="T45" fmla="*/ 175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3" h="642">
                  <a:moveTo>
                    <a:pt x="381" y="149"/>
                  </a:moveTo>
                  <a:cubicBezTo>
                    <a:pt x="382" y="148"/>
                    <a:pt x="382" y="148"/>
                    <a:pt x="382" y="148"/>
                  </a:cubicBezTo>
                  <a:cubicBezTo>
                    <a:pt x="593" y="148"/>
                    <a:pt x="593" y="148"/>
                    <a:pt x="593" y="148"/>
                  </a:cubicBezTo>
                  <a:cubicBezTo>
                    <a:pt x="535" y="59"/>
                    <a:pt x="436" y="0"/>
                    <a:pt x="322" y="0"/>
                  </a:cubicBezTo>
                  <a:cubicBezTo>
                    <a:pt x="144" y="0"/>
                    <a:pt x="0" y="143"/>
                    <a:pt x="0" y="321"/>
                  </a:cubicBezTo>
                  <a:cubicBezTo>
                    <a:pt x="0" y="428"/>
                    <a:pt x="53" y="523"/>
                    <a:pt x="134" y="582"/>
                  </a:cubicBezTo>
                  <a:cubicBezTo>
                    <a:pt x="164" y="491"/>
                    <a:pt x="232" y="285"/>
                    <a:pt x="232" y="285"/>
                  </a:cubicBezTo>
                  <a:cubicBezTo>
                    <a:pt x="233" y="281"/>
                    <a:pt x="262" y="177"/>
                    <a:pt x="381" y="149"/>
                  </a:cubicBezTo>
                  <a:moveTo>
                    <a:pt x="608" y="175"/>
                  </a:moveTo>
                  <a:cubicBezTo>
                    <a:pt x="386" y="175"/>
                    <a:pt x="386" y="175"/>
                    <a:pt x="386" y="175"/>
                  </a:cubicBezTo>
                  <a:cubicBezTo>
                    <a:pt x="284" y="200"/>
                    <a:pt x="259" y="288"/>
                    <a:pt x="258" y="293"/>
                  </a:cubicBezTo>
                  <a:cubicBezTo>
                    <a:pt x="157" y="597"/>
                    <a:pt x="157" y="597"/>
                    <a:pt x="157" y="597"/>
                  </a:cubicBezTo>
                  <a:cubicBezTo>
                    <a:pt x="167" y="603"/>
                    <a:pt x="177" y="608"/>
                    <a:pt x="188" y="613"/>
                  </a:cubicBezTo>
                  <a:cubicBezTo>
                    <a:pt x="204" y="562"/>
                    <a:pt x="238" y="455"/>
                    <a:pt x="239" y="455"/>
                  </a:cubicBezTo>
                  <a:cubicBezTo>
                    <a:pt x="241" y="450"/>
                    <a:pt x="287" y="340"/>
                    <a:pt x="366" y="340"/>
                  </a:cubicBezTo>
                  <a:cubicBezTo>
                    <a:pt x="472" y="340"/>
                    <a:pt x="472" y="340"/>
                    <a:pt x="472" y="340"/>
                  </a:cubicBezTo>
                  <a:cubicBezTo>
                    <a:pt x="472" y="367"/>
                    <a:pt x="472" y="367"/>
                    <a:pt x="472" y="367"/>
                  </a:cubicBezTo>
                  <a:cubicBezTo>
                    <a:pt x="366" y="367"/>
                    <a:pt x="366" y="367"/>
                    <a:pt x="366" y="367"/>
                  </a:cubicBezTo>
                  <a:cubicBezTo>
                    <a:pt x="305" y="367"/>
                    <a:pt x="264" y="464"/>
                    <a:pt x="264" y="464"/>
                  </a:cubicBezTo>
                  <a:cubicBezTo>
                    <a:pt x="212" y="623"/>
                    <a:pt x="212" y="623"/>
                    <a:pt x="212" y="623"/>
                  </a:cubicBezTo>
                  <a:cubicBezTo>
                    <a:pt x="246" y="635"/>
                    <a:pt x="283" y="642"/>
                    <a:pt x="322" y="642"/>
                  </a:cubicBezTo>
                  <a:cubicBezTo>
                    <a:pt x="499" y="642"/>
                    <a:pt x="643" y="498"/>
                    <a:pt x="643" y="321"/>
                  </a:cubicBezTo>
                  <a:cubicBezTo>
                    <a:pt x="643" y="268"/>
                    <a:pt x="630" y="219"/>
                    <a:pt x="608" y="17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a:p>
          </p:txBody>
        </p:sp>
      </p:grpSp>
      <p:sp>
        <p:nvSpPr>
          <p:cNvPr id="4" name="Espace réservé du pied de page 3"/>
          <p:cNvSpPr>
            <a:spLocks noGrp="1"/>
          </p:cNvSpPr>
          <p:nvPr>
            <p:ph type="ftr" sz="quarter" idx="10"/>
          </p:nvPr>
        </p:nvSpPr>
        <p:spPr/>
        <p:txBody>
          <a:bodyPr/>
          <a:lstStyle/>
          <a:p>
            <a:r>
              <a:rPr lang="en-US"/>
              <a:t>Associations Congress, Estoril, 23 April 2013 ©D.BOCHAR</a:t>
            </a:r>
            <a:endParaRPr lang="fr-BE"/>
          </a:p>
        </p:txBody>
      </p:sp>
    </p:spTree>
    <p:extLst>
      <p:ext uri="{BB962C8B-B14F-4D97-AF65-F5344CB8AC3E}">
        <p14:creationId xmlns:p14="http://schemas.microsoft.com/office/powerpoint/2010/main" val="3671693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331"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7" name="Espace réservé du pied de page 6"/>
          <p:cNvSpPr>
            <a:spLocks noGrp="1"/>
          </p:cNvSpPr>
          <p:nvPr>
            <p:ph type="ftr" sz="quarter" idx="10"/>
          </p:nvPr>
        </p:nvSpPr>
        <p:spPr/>
        <p:txBody>
          <a:bodyPr/>
          <a:lstStyle/>
          <a:p>
            <a:r>
              <a:rPr lang="en-US"/>
              <a:t>Associations Congress, Estoril, 23 April 2013 ©D.BOCHAR</a:t>
            </a:r>
            <a:endParaRPr lang="fr-BE"/>
          </a:p>
        </p:txBody>
      </p:sp>
      <p:sp>
        <p:nvSpPr>
          <p:cNvPr id="8" name="Espace réservé du numéro de diapositive 7"/>
          <p:cNvSpPr>
            <a:spLocks noGrp="1"/>
          </p:cNvSpPr>
          <p:nvPr>
            <p:ph type="sldNum" sz="quarter" idx="11"/>
          </p:nvPr>
        </p:nvSpPr>
        <p:spPr/>
        <p:txBody>
          <a:bodyPr/>
          <a:lstStyle/>
          <a:p>
            <a:fld id="{35783920-7F90-46A7-986D-E01BC8873495}" type="slidenum">
              <a:rPr lang="fr-BE" smtClean="0"/>
              <a:pPr/>
              <a:t>‹#›</a:t>
            </a:fld>
            <a:endParaRPr lang="fr-BE"/>
          </a:p>
        </p:txBody>
      </p:sp>
      <p:sp>
        <p:nvSpPr>
          <p:cNvPr id="6" name="Rectangle 5"/>
          <p:cNvSpPr/>
          <p:nvPr userDrawn="1"/>
        </p:nvSpPr>
        <p:spPr>
          <a:xfrm>
            <a:off x="0" y="0"/>
            <a:ext cx="13335000" cy="2637224"/>
          </a:xfrm>
          <a:prstGeom prst="rect">
            <a:avLst/>
          </a:prstGeom>
          <a:gradFill>
            <a:gsLst>
              <a:gs pos="0">
                <a:schemeClr val="accent1"/>
              </a:gs>
              <a:gs pos="50000">
                <a:schemeClr val="tx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 name="Title 1"/>
          <p:cNvSpPr>
            <a:spLocks noGrp="1"/>
          </p:cNvSpPr>
          <p:nvPr>
            <p:ph type="title"/>
          </p:nvPr>
        </p:nvSpPr>
        <p:spPr>
          <a:xfrm>
            <a:off x="909836" y="393700"/>
            <a:ext cx="11501438" cy="2463800"/>
          </a:xfrm>
          <a:prstGeom prst="rect">
            <a:avLst/>
          </a:prstGeom>
        </p:spPr>
        <p:txBody>
          <a:bodyPr anchor="b">
            <a:normAutofit/>
          </a:bodyPr>
          <a:lstStyle>
            <a:lvl1pPr>
              <a:lnSpc>
                <a:spcPct val="75000"/>
              </a:lnSpc>
              <a:defRPr sz="6000" cap="small" baseline="0">
                <a:solidFill>
                  <a:schemeClr val="bg1"/>
                </a:solidFill>
              </a:defRPr>
            </a:lvl1pPr>
          </a:lstStyle>
          <a:p>
            <a:r>
              <a:rPr lang="fr-FR" dirty="0"/>
              <a:t>Modifiez le style du titre</a:t>
            </a:r>
            <a:endParaRPr lang="en-US" dirty="0"/>
          </a:p>
        </p:txBody>
      </p:sp>
      <p:sp>
        <p:nvSpPr>
          <p:cNvPr id="5" name="Espace réservé pour une image  4"/>
          <p:cNvSpPr>
            <a:spLocks noGrp="1"/>
          </p:cNvSpPr>
          <p:nvPr>
            <p:ph type="pic" sz="quarter" idx="12"/>
          </p:nvPr>
        </p:nvSpPr>
        <p:spPr>
          <a:xfrm>
            <a:off x="0" y="2637224"/>
            <a:ext cx="13335000" cy="6341996"/>
          </a:xfrm>
          <a:solidFill>
            <a:schemeClr val="accent1">
              <a:lumMod val="40000"/>
              <a:lumOff val="60000"/>
            </a:schemeClr>
          </a:solidFill>
        </p:spPr>
        <p:txBody>
          <a:bodyPr anchor="ctr"/>
          <a:lstStyle>
            <a:lvl1pPr algn="ctr">
              <a:defRPr baseline="0"/>
            </a:lvl1pPr>
          </a:lstStyle>
          <a:p>
            <a:endParaRPr lang="fr-BE"/>
          </a:p>
        </p:txBody>
      </p:sp>
    </p:spTree>
    <p:extLst>
      <p:ext uri="{BB962C8B-B14F-4D97-AF65-F5344CB8AC3E}">
        <p14:creationId xmlns:p14="http://schemas.microsoft.com/office/powerpoint/2010/main" val="3015341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727075" y="152400"/>
            <a:ext cx="11896048" cy="1474989"/>
          </a:xfrm>
          <a:prstGeom prst="rect">
            <a:avLst/>
          </a:prstGeom>
        </p:spPr>
        <p:txBody>
          <a:bodyPr/>
          <a:lstStyle/>
          <a:p>
            <a:r>
              <a:rPr lang="fr-FR" dirty="0"/>
              <a:t>Modifiez le style du titre</a:t>
            </a:r>
            <a:endParaRPr lang="en-US" dirty="0"/>
          </a:p>
        </p:txBody>
      </p:sp>
      <p:sp>
        <p:nvSpPr>
          <p:cNvPr id="3" name="Content Placeholder 2"/>
          <p:cNvSpPr>
            <a:spLocks noGrp="1"/>
          </p:cNvSpPr>
          <p:nvPr>
            <p:ph idx="1"/>
          </p:nvPr>
        </p:nvSpPr>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7" name="Espace réservé du pied de page 6"/>
          <p:cNvSpPr>
            <a:spLocks noGrp="1"/>
          </p:cNvSpPr>
          <p:nvPr>
            <p:ph type="ftr" sz="quarter" idx="10"/>
          </p:nvPr>
        </p:nvSpPr>
        <p:spPr/>
        <p:txBody>
          <a:bodyPr/>
          <a:lstStyle/>
          <a:p>
            <a:r>
              <a:rPr lang="en-US"/>
              <a:t>Associations Congress, Estoril, 23 April 2013 ©D.BOCHAR</a:t>
            </a:r>
            <a:endParaRPr lang="fr-BE"/>
          </a:p>
        </p:txBody>
      </p:sp>
      <p:sp>
        <p:nvSpPr>
          <p:cNvPr id="8" name="Espace réservé du numéro de diapositive 7"/>
          <p:cNvSpPr>
            <a:spLocks noGrp="1"/>
          </p:cNvSpPr>
          <p:nvPr>
            <p:ph type="sldNum" sz="quarter" idx="11"/>
          </p:nvPr>
        </p:nvSpPr>
        <p:spPr/>
        <p:txBody>
          <a:bodyPr/>
          <a:lstStyle/>
          <a:p>
            <a:fld id="{35783920-7F90-46A7-986D-E01BC8873495}" type="slidenum">
              <a:rPr lang="fr-BE" smtClean="0"/>
              <a:pPr/>
              <a:t>‹#›</a:t>
            </a:fld>
            <a:endParaRPr lang="fr-BE"/>
          </a:p>
        </p:txBody>
      </p:sp>
    </p:spTree>
    <p:extLst>
      <p:ext uri="{BB962C8B-B14F-4D97-AF65-F5344CB8AC3E}">
        <p14:creationId xmlns:p14="http://schemas.microsoft.com/office/powerpoint/2010/main" val="1558349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727075" y="152400"/>
            <a:ext cx="11896048" cy="1474989"/>
          </a:xfrm>
          <a:prstGeom prst="rect">
            <a:avLst/>
          </a:prstGeom>
        </p:spPr>
        <p:txBody>
          <a:bodyPr/>
          <a:lstStyle/>
          <a:p>
            <a:r>
              <a:rPr lang="fr-FR" dirty="0"/>
              <a:t>Modifiez le style du titre</a:t>
            </a:r>
            <a:endParaRPr lang="en-US" dirty="0"/>
          </a:p>
        </p:txBody>
      </p:sp>
      <p:sp>
        <p:nvSpPr>
          <p:cNvPr id="3" name="Content Placeholder 2"/>
          <p:cNvSpPr>
            <a:spLocks noGrp="1"/>
          </p:cNvSpPr>
          <p:nvPr>
            <p:ph sz="half" idx="1"/>
          </p:nvPr>
        </p:nvSpPr>
        <p:spPr>
          <a:xfrm>
            <a:off x="727075" y="2228851"/>
            <a:ext cx="5857081" cy="6192838"/>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Content Placeholder 3"/>
          <p:cNvSpPr>
            <a:spLocks noGrp="1"/>
          </p:cNvSpPr>
          <p:nvPr>
            <p:ph sz="half" idx="2"/>
          </p:nvPr>
        </p:nvSpPr>
        <p:spPr>
          <a:xfrm>
            <a:off x="6750844" y="2228851"/>
            <a:ext cx="5872279" cy="6192838"/>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8" name="Espace réservé du pied de page 7"/>
          <p:cNvSpPr>
            <a:spLocks noGrp="1"/>
          </p:cNvSpPr>
          <p:nvPr>
            <p:ph type="ftr" sz="quarter" idx="10"/>
          </p:nvPr>
        </p:nvSpPr>
        <p:spPr/>
        <p:txBody>
          <a:bodyPr/>
          <a:lstStyle/>
          <a:p>
            <a:r>
              <a:rPr lang="en-US"/>
              <a:t>Associations Congress, Estoril, 23 April 2013 ©D.BOCHAR</a:t>
            </a:r>
            <a:endParaRPr lang="fr-BE"/>
          </a:p>
        </p:txBody>
      </p:sp>
      <p:sp>
        <p:nvSpPr>
          <p:cNvPr id="9" name="Espace réservé du numéro de diapositive 8"/>
          <p:cNvSpPr>
            <a:spLocks noGrp="1"/>
          </p:cNvSpPr>
          <p:nvPr>
            <p:ph type="sldNum" sz="quarter" idx="11"/>
          </p:nvPr>
        </p:nvSpPr>
        <p:spPr/>
        <p:txBody>
          <a:bodyPr/>
          <a:lstStyle/>
          <a:p>
            <a:fld id="{35783920-7F90-46A7-986D-E01BC8873495}" type="slidenum">
              <a:rPr lang="fr-BE" smtClean="0"/>
              <a:pPr/>
              <a:t>‹#›</a:t>
            </a:fld>
            <a:endParaRPr lang="fr-BE"/>
          </a:p>
        </p:txBody>
      </p:sp>
    </p:spTree>
    <p:extLst>
      <p:ext uri="{BB962C8B-B14F-4D97-AF65-F5344CB8AC3E}">
        <p14:creationId xmlns:p14="http://schemas.microsoft.com/office/powerpoint/2010/main" val="340245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u + Imag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7075" y="2228851"/>
            <a:ext cx="5857081" cy="6192838"/>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8" name="Espace réservé du pied de page 7"/>
          <p:cNvSpPr>
            <a:spLocks noGrp="1"/>
          </p:cNvSpPr>
          <p:nvPr>
            <p:ph type="ftr" sz="quarter" idx="10"/>
          </p:nvPr>
        </p:nvSpPr>
        <p:spPr/>
        <p:txBody>
          <a:bodyPr/>
          <a:lstStyle/>
          <a:p>
            <a:r>
              <a:rPr lang="en-US"/>
              <a:t>26 April 2017</a:t>
            </a:r>
            <a:br>
              <a:rPr lang="en-US"/>
            </a:br>
            <a:r>
              <a:rPr lang="en-US"/>
              <a:t>D.BOCHAR</a:t>
            </a:r>
            <a:endParaRPr lang="fr-BE"/>
          </a:p>
        </p:txBody>
      </p:sp>
      <p:sp>
        <p:nvSpPr>
          <p:cNvPr id="9" name="Espace réservé du numéro de diapositive 8"/>
          <p:cNvSpPr>
            <a:spLocks noGrp="1"/>
          </p:cNvSpPr>
          <p:nvPr>
            <p:ph type="sldNum" sz="quarter" idx="11"/>
          </p:nvPr>
        </p:nvSpPr>
        <p:spPr/>
        <p:txBody>
          <a:bodyPr/>
          <a:lstStyle/>
          <a:p>
            <a:fld id="{35783920-7F90-46A7-986D-E01BC8873495}" type="slidenum">
              <a:rPr lang="fr-BE" smtClean="0"/>
              <a:pPr/>
              <a:t>‹#›</a:t>
            </a:fld>
            <a:endParaRPr lang="fr-BE"/>
          </a:p>
        </p:txBody>
      </p:sp>
      <p:sp>
        <p:nvSpPr>
          <p:cNvPr id="10" name="Espace réservé pour une image  5"/>
          <p:cNvSpPr>
            <a:spLocks noGrp="1"/>
          </p:cNvSpPr>
          <p:nvPr>
            <p:ph type="pic" sz="quarter" idx="12"/>
          </p:nvPr>
        </p:nvSpPr>
        <p:spPr>
          <a:xfrm>
            <a:off x="6751638" y="2228850"/>
            <a:ext cx="5872162" cy="6192838"/>
          </a:xfrm>
          <a:solidFill>
            <a:schemeClr val="accent1">
              <a:lumMod val="40000"/>
              <a:lumOff val="60000"/>
            </a:schemeClr>
          </a:solidFill>
        </p:spPr>
        <p:txBody>
          <a:bodyPr vert="horz" lIns="91440" tIns="45720" rIns="91440" bIns="45720" rtlCol="0" anchor="ctr">
            <a:normAutofit/>
          </a:bodyPr>
          <a:lstStyle>
            <a:lvl1pPr algn="ctr">
              <a:defRPr lang="fr-BE" baseline="0"/>
            </a:lvl1pPr>
          </a:lstStyle>
          <a:p>
            <a:pPr lvl="0" algn="ctr"/>
            <a:endParaRPr lang="fr-BE"/>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414"/>
            <a:ext cx="2722323" cy="1658916"/>
          </a:xfrm>
          <a:prstGeom prst="rect">
            <a:avLst/>
          </a:prstGeom>
        </p:spPr>
      </p:pic>
    </p:spTree>
    <p:extLst>
      <p:ext uri="{BB962C8B-B14F-4D97-AF65-F5344CB8AC3E}">
        <p14:creationId xmlns:p14="http://schemas.microsoft.com/office/powerpoint/2010/main" val="1157673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u + Image">
    <p:spTree>
      <p:nvGrpSpPr>
        <p:cNvPr id="1" name=""/>
        <p:cNvGrpSpPr/>
        <p:nvPr/>
      </p:nvGrpSpPr>
      <p:grpSpPr>
        <a:xfrm>
          <a:off x="0" y="0"/>
          <a:ext cx="0" cy="0"/>
          <a:chOff x="0" y="0"/>
          <a:chExt cx="0" cy="0"/>
        </a:xfrm>
      </p:grpSpPr>
      <p:sp>
        <p:nvSpPr>
          <p:cNvPr id="10" name="Espace réservé pour une image  5"/>
          <p:cNvSpPr>
            <a:spLocks noGrp="1"/>
          </p:cNvSpPr>
          <p:nvPr>
            <p:ph type="pic" sz="quarter" idx="12"/>
          </p:nvPr>
        </p:nvSpPr>
        <p:spPr>
          <a:xfrm>
            <a:off x="0" y="1619250"/>
            <a:ext cx="13335000" cy="7372350"/>
          </a:xfrm>
          <a:solidFill>
            <a:schemeClr val="accent1">
              <a:lumMod val="40000"/>
              <a:lumOff val="60000"/>
            </a:schemeClr>
          </a:solidFill>
          <a:ln>
            <a:noFill/>
          </a:ln>
        </p:spPr>
        <p:txBody>
          <a:bodyPr vert="horz" lIns="91440" tIns="45720" rIns="91440" bIns="45720" rtlCol="0" anchor="ctr">
            <a:normAutofit/>
          </a:bodyPr>
          <a:lstStyle>
            <a:lvl1pPr algn="ctr">
              <a:defRPr lang="fr-BE" baseline="0"/>
            </a:lvl1pPr>
          </a:lstStyle>
          <a:p>
            <a:pPr lvl="0" algn="ctr"/>
            <a:endParaRPr lang="fr-BE"/>
          </a:p>
        </p:txBody>
      </p:sp>
      <p:sp>
        <p:nvSpPr>
          <p:cNvPr id="2" name="Title 1"/>
          <p:cNvSpPr>
            <a:spLocks noGrp="1"/>
          </p:cNvSpPr>
          <p:nvPr>
            <p:ph type="title"/>
          </p:nvPr>
        </p:nvSpPr>
        <p:spPr>
          <a:xfrm>
            <a:off x="727075" y="152400"/>
            <a:ext cx="11896048" cy="1474989"/>
          </a:xfrm>
          <a:prstGeom prst="rect">
            <a:avLst/>
          </a:prstGeom>
        </p:spPr>
        <p:txBody>
          <a:bodyPr/>
          <a:lstStyle/>
          <a:p>
            <a:r>
              <a:rPr lang="fr-FR" dirty="0"/>
              <a:t>Modifiez le style du titre</a:t>
            </a:r>
            <a:endParaRPr lang="en-US" dirty="0"/>
          </a:p>
        </p:txBody>
      </p:sp>
      <p:sp>
        <p:nvSpPr>
          <p:cNvPr id="3" name="Content Placeholder 2"/>
          <p:cNvSpPr>
            <a:spLocks noGrp="1"/>
          </p:cNvSpPr>
          <p:nvPr>
            <p:ph sz="half" idx="1"/>
          </p:nvPr>
        </p:nvSpPr>
        <p:spPr>
          <a:xfrm>
            <a:off x="727075" y="2228851"/>
            <a:ext cx="5857081" cy="6192838"/>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8" name="Espace réservé du pied de page 7"/>
          <p:cNvSpPr>
            <a:spLocks noGrp="1"/>
          </p:cNvSpPr>
          <p:nvPr>
            <p:ph type="ftr" sz="quarter" idx="10"/>
          </p:nvPr>
        </p:nvSpPr>
        <p:spPr/>
        <p:txBody>
          <a:bodyPr/>
          <a:lstStyle/>
          <a:p>
            <a:r>
              <a:rPr lang="en-US"/>
              <a:t>Associations Congress, Estoril, 23 April 2013 ©D.BOCHAR</a:t>
            </a:r>
            <a:endParaRPr lang="fr-BE"/>
          </a:p>
        </p:txBody>
      </p:sp>
      <p:sp>
        <p:nvSpPr>
          <p:cNvPr id="9" name="Espace réservé du numéro de diapositive 8"/>
          <p:cNvSpPr>
            <a:spLocks noGrp="1"/>
          </p:cNvSpPr>
          <p:nvPr>
            <p:ph type="sldNum" sz="quarter" idx="11"/>
          </p:nvPr>
        </p:nvSpPr>
        <p:spPr/>
        <p:txBody>
          <a:bodyPr/>
          <a:lstStyle/>
          <a:p>
            <a:fld id="{35783920-7F90-46A7-986D-E01BC8873495}" type="slidenum">
              <a:rPr lang="fr-BE" smtClean="0"/>
              <a:pPr/>
              <a:t>‹#›</a:t>
            </a:fld>
            <a:endParaRPr lang="fr-BE"/>
          </a:p>
        </p:txBody>
      </p:sp>
    </p:spTree>
    <p:extLst>
      <p:ext uri="{BB962C8B-B14F-4D97-AF65-F5344CB8AC3E}">
        <p14:creationId xmlns:p14="http://schemas.microsoft.com/office/powerpoint/2010/main" val="637636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p:cNvSpPr/>
          <p:nvPr userDrawn="1"/>
        </p:nvSpPr>
        <p:spPr>
          <a:xfrm>
            <a:off x="0" y="8979220"/>
            <a:ext cx="13335000" cy="1022030"/>
          </a:xfrm>
          <a:prstGeom prst="rect">
            <a:avLst/>
          </a:prstGeom>
          <a:gradFill>
            <a:gsLst>
              <a:gs pos="0">
                <a:schemeClr val="accent1"/>
              </a:gs>
              <a:gs pos="50000">
                <a:schemeClr val="tx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 name="Text Placeholder 2"/>
          <p:cNvSpPr>
            <a:spLocks noGrp="1"/>
          </p:cNvSpPr>
          <p:nvPr>
            <p:ph type="body" idx="1"/>
          </p:nvPr>
        </p:nvSpPr>
        <p:spPr>
          <a:xfrm>
            <a:off x="727075" y="2228851"/>
            <a:ext cx="11880850" cy="6178550"/>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Footer Placeholder 4"/>
          <p:cNvSpPr>
            <a:spLocks noGrp="1"/>
          </p:cNvSpPr>
          <p:nvPr>
            <p:ph type="ftr" sz="quarter" idx="3"/>
          </p:nvPr>
        </p:nvSpPr>
        <p:spPr>
          <a:xfrm>
            <a:off x="208360" y="9269679"/>
            <a:ext cx="4158684" cy="532474"/>
          </a:xfrm>
          <a:prstGeom prst="rect">
            <a:avLst/>
          </a:prstGeom>
        </p:spPr>
        <p:txBody>
          <a:bodyPr vert="horz" lIns="91440" tIns="45720" rIns="91440" bIns="45720" rtlCol="0" anchor="ctr"/>
          <a:lstStyle>
            <a:lvl1pPr algn="l">
              <a:defRPr sz="1400" b="1">
                <a:solidFill>
                  <a:schemeClr val="bg1"/>
                </a:solidFill>
              </a:defRPr>
            </a:lvl1pPr>
          </a:lstStyle>
          <a:p>
            <a:r>
              <a:rPr lang="en-US"/>
              <a:t>26 April 2017</a:t>
            </a:r>
            <a:br>
              <a:rPr lang="en-US"/>
            </a:br>
            <a:r>
              <a:rPr lang="en-US"/>
              <a:t>D. BOCHAR</a:t>
            </a:r>
            <a:endParaRPr lang="fr-BE"/>
          </a:p>
        </p:txBody>
      </p:sp>
      <p:sp>
        <p:nvSpPr>
          <p:cNvPr id="6" name="Slide Number Placeholder 5"/>
          <p:cNvSpPr>
            <a:spLocks noGrp="1"/>
          </p:cNvSpPr>
          <p:nvPr>
            <p:ph type="sldNum" sz="quarter" idx="4"/>
          </p:nvPr>
        </p:nvSpPr>
        <p:spPr>
          <a:xfrm>
            <a:off x="11783728" y="9269679"/>
            <a:ext cx="1551272" cy="532474"/>
          </a:xfrm>
          <a:prstGeom prst="rect">
            <a:avLst/>
          </a:prstGeom>
        </p:spPr>
        <p:txBody>
          <a:bodyPr vert="horz" lIns="91440" tIns="45720" rIns="91440" bIns="45720" rtlCol="0" anchor="ctr"/>
          <a:lstStyle>
            <a:lvl1pPr algn="ctr">
              <a:defRPr sz="1750">
                <a:solidFill>
                  <a:schemeClr val="bg1"/>
                </a:solidFill>
              </a:defRPr>
            </a:lvl1pPr>
          </a:lstStyle>
          <a:p>
            <a:fld id="{35783920-7F90-46A7-986D-E01BC8873495}" type="slidenum">
              <a:rPr lang="fr-BE" smtClean="0"/>
              <a:pPr/>
              <a:t>‹#›</a:t>
            </a:fld>
            <a:endParaRPr lang="fr-BE"/>
          </a:p>
        </p:txBody>
      </p:sp>
      <p:pic>
        <p:nvPicPr>
          <p:cNvPr id="4" name="Picture 3"/>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2693096" cy="1641105"/>
          </a:xfrm>
          <a:prstGeom prst="rect">
            <a:avLst/>
          </a:prstGeom>
        </p:spPr>
      </p:pic>
    </p:spTree>
    <p:extLst>
      <p:ext uri="{BB962C8B-B14F-4D97-AF65-F5344CB8AC3E}">
        <p14:creationId xmlns:p14="http://schemas.microsoft.com/office/powerpoint/2010/main" val="346500730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61" r:id="rId4"/>
    <p:sldLayoutId id="2147483663" r:id="rId5"/>
    <p:sldLayoutId id="2147483662" r:id="rId6"/>
    <p:sldLayoutId id="2147483664" r:id="rId7"/>
    <p:sldLayoutId id="2147483671" r:id="rId8"/>
    <p:sldLayoutId id="2147483672" r:id="rId9"/>
    <p:sldLayoutId id="2147483665" r:id="rId10"/>
    <p:sldLayoutId id="2147483666" r:id="rId11"/>
    <p:sldLayoutId id="214748366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133347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p:bodyStyle>
    <p:otherStyle>
      <a:defPPr>
        <a:defRPr lang="en-US"/>
      </a:defPPr>
      <a:lvl1pPr marL="0" algn="l" defTabSz="1333470" rtl="0" eaLnBrk="1" latinLnBrk="0" hangingPunct="1">
        <a:defRPr sz="2625" kern="1200">
          <a:solidFill>
            <a:schemeClr val="tx1"/>
          </a:solidFill>
          <a:latin typeface="+mn-lt"/>
          <a:ea typeface="+mn-ea"/>
          <a:cs typeface="+mn-cs"/>
        </a:defRPr>
      </a:lvl1pPr>
      <a:lvl2pPr marL="666735" algn="l" defTabSz="1333470" rtl="0" eaLnBrk="1" latinLnBrk="0" hangingPunct="1">
        <a:defRPr sz="2625" kern="1200">
          <a:solidFill>
            <a:schemeClr val="tx1"/>
          </a:solidFill>
          <a:latin typeface="+mn-lt"/>
          <a:ea typeface="+mn-ea"/>
          <a:cs typeface="+mn-cs"/>
        </a:defRPr>
      </a:lvl2pPr>
      <a:lvl3pPr marL="1333470" algn="l" defTabSz="1333470" rtl="0" eaLnBrk="1" latinLnBrk="0" hangingPunct="1">
        <a:defRPr sz="2625" kern="1200">
          <a:solidFill>
            <a:schemeClr val="tx1"/>
          </a:solidFill>
          <a:latin typeface="+mn-lt"/>
          <a:ea typeface="+mn-ea"/>
          <a:cs typeface="+mn-cs"/>
        </a:defRPr>
      </a:lvl3pPr>
      <a:lvl4pPr marL="2000204" algn="l" defTabSz="1333470" rtl="0" eaLnBrk="1" latinLnBrk="0" hangingPunct="1">
        <a:defRPr sz="2625" kern="1200">
          <a:solidFill>
            <a:schemeClr val="tx1"/>
          </a:solidFill>
          <a:latin typeface="+mn-lt"/>
          <a:ea typeface="+mn-ea"/>
          <a:cs typeface="+mn-cs"/>
        </a:defRPr>
      </a:lvl4pPr>
      <a:lvl5pPr marL="2666939" algn="l" defTabSz="1333470" rtl="0" eaLnBrk="1" latinLnBrk="0" hangingPunct="1">
        <a:defRPr sz="2625" kern="1200">
          <a:solidFill>
            <a:schemeClr val="tx1"/>
          </a:solidFill>
          <a:latin typeface="+mn-lt"/>
          <a:ea typeface="+mn-ea"/>
          <a:cs typeface="+mn-cs"/>
        </a:defRPr>
      </a:lvl5pPr>
      <a:lvl6pPr marL="3333674" algn="l" defTabSz="1333470" rtl="0" eaLnBrk="1" latinLnBrk="0" hangingPunct="1">
        <a:defRPr sz="2625" kern="1200">
          <a:solidFill>
            <a:schemeClr val="tx1"/>
          </a:solidFill>
          <a:latin typeface="+mn-lt"/>
          <a:ea typeface="+mn-ea"/>
          <a:cs typeface="+mn-cs"/>
        </a:defRPr>
      </a:lvl6pPr>
      <a:lvl7pPr marL="4000409" algn="l" defTabSz="1333470" rtl="0" eaLnBrk="1" latinLnBrk="0" hangingPunct="1">
        <a:defRPr sz="2625" kern="1200">
          <a:solidFill>
            <a:schemeClr val="tx1"/>
          </a:solidFill>
          <a:latin typeface="+mn-lt"/>
          <a:ea typeface="+mn-ea"/>
          <a:cs typeface="+mn-cs"/>
        </a:defRPr>
      </a:lvl7pPr>
      <a:lvl8pPr marL="4667143" algn="l" defTabSz="1333470" rtl="0" eaLnBrk="1" latinLnBrk="0" hangingPunct="1">
        <a:defRPr sz="2625" kern="1200">
          <a:solidFill>
            <a:schemeClr val="tx1"/>
          </a:solidFill>
          <a:latin typeface="+mn-lt"/>
          <a:ea typeface="+mn-ea"/>
          <a:cs typeface="+mn-cs"/>
        </a:defRPr>
      </a:lvl8pPr>
      <a:lvl9pPr marL="5333878" algn="l" defTabSz="1333470" rtl="0" eaLnBrk="1" latinLnBrk="0" hangingPunct="1">
        <a:defRPr sz="2625"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200" userDrawn="1">
          <p15:clr>
            <a:srgbClr val="F26B43"/>
          </p15:clr>
        </p15:guide>
        <p15:guide id="2" orient="horz" pos="3150" userDrawn="1">
          <p15:clr>
            <a:srgbClr val="F26B43"/>
          </p15:clr>
        </p15:guide>
        <p15:guide id="3" pos="458" userDrawn="1">
          <p15:clr>
            <a:srgbClr val="F26B43"/>
          </p15:clr>
        </p15:guide>
        <p15:guide id="4" pos="7942" userDrawn="1">
          <p15:clr>
            <a:srgbClr val="F26B43"/>
          </p15:clr>
        </p15:guide>
        <p15:guide id="5" orient="horz" pos="1404" userDrawn="1">
          <p15:clr>
            <a:srgbClr val="F26B43"/>
          </p15:clr>
        </p15:guide>
        <p15:guide id="6" orient="horz" pos="530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6750" y="400050"/>
            <a:ext cx="12001500" cy="1666875"/>
          </a:xfrm>
          <a:prstGeom prst="rect">
            <a:avLst/>
          </a:prstGeom>
        </p:spPr>
        <p:txBody>
          <a:bodyPr vert="horz" lIns="91440" tIns="45720" rIns="91440" bIns="45720" rtlCol="0" anchor="ctr">
            <a:normAutofit/>
          </a:bodyPr>
          <a:lstStyle/>
          <a:p>
            <a:r>
              <a:rPr lang="en-US"/>
              <a:t>Click to edit Master title style</a:t>
            </a:r>
            <a:endParaRPr lang="fr-BE"/>
          </a:p>
        </p:txBody>
      </p:sp>
      <p:sp>
        <p:nvSpPr>
          <p:cNvPr id="3" name="Text Placeholder 2"/>
          <p:cNvSpPr>
            <a:spLocks noGrp="1"/>
          </p:cNvSpPr>
          <p:nvPr>
            <p:ph type="body" idx="1"/>
          </p:nvPr>
        </p:nvSpPr>
        <p:spPr>
          <a:xfrm>
            <a:off x="666750" y="2333625"/>
            <a:ext cx="12001500" cy="66008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2"/>
          </p:nvPr>
        </p:nvSpPr>
        <p:spPr>
          <a:xfrm>
            <a:off x="666750" y="9269413"/>
            <a:ext cx="3111500" cy="533400"/>
          </a:xfrm>
          <a:prstGeom prst="rect">
            <a:avLst/>
          </a:prstGeom>
        </p:spPr>
        <p:txBody>
          <a:bodyPr vert="horz" lIns="91440" tIns="45720" rIns="91440" bIns="45720" rtlCol="0" anchor="ctr"/>
          <a:lstStyle>
            <a:lvl1pPr algn="l">
              <a:defRPr sz="1200">
                <a:solidFill>
                  <a:schemeClr val="tx1">
                    <a:tint val="75000"/>
                  </a:schemeClr>
                </a:solidFill>
              </a:defRPr>
            </a:lvl1pPr>
          </a:lstStyle>
          <a:p>
            <a:fld id="{1A88C408-E652-45B6-9BD1-4A21A225244A}" type="datetimeFigureOut">
              <a:rPr lang="fr-BE" smtClean="0"/>
              <a:pPr/>
              <a:t>05-12-21</a:t>
            </a:fld>
            <a:endParaRPr lang="fr-BE"/>
          </a:p>
        </p:txBody>
      </p:sp>
      <p:sp>
        <p:nvSpPr>
          <p:cNvPr id="5" name="Footer Placeholder 4"/>
          <p:cNvSpPr>
            <a:spLocks noGrp="1"/>
          </p:cNvSpPr>
          <p:nvPr>
            <p:ph type="ftr" sz="quarter" idx="3"/>
          </p:nvPr>
        </p:nvSpPr>
        <p:spPr>
          <a:xfrm>
            <a:off x="4556125" y="9269413"/>
            <a:ext cx="4222750" cy="5334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9556750" y="9269413"/>
            <a:ext cx="3111500" cy="533400"/>
          </a:xfrm>
          <a:prstGeom prst="rect">
            <a:avLst/>
          </a:prstGeom>
        </p:spPr>
        <p:txBody>
          <a:bodyPr vert="horz" lIns="91440" tIns="45720" rIns="91440" bIns="45720" rtlCol="0" anchor="ctr"/>
          <a:lstStyle>
            <a:lvl1pPr algn="r">
              <a:defRPr sz="1200">
                <a:solidFill>
                  <a:schemeClr val="tx1">
                    <a:tint val="75000"/>
                  </a:schemeClr>
                </a:solidFill>
              </a:defRPr>
            </a:lvl1pPr>
          </a:lstStyle>
          <a:p>
            <a:fld id="{1134BF31-E769-4732-AD96-75941E61CCF8}" type="slidenum">
              <a:rPr lang="fr-BE" smtClean="0"/>
              <a:pPr/>
              <a:t>‹#›</a:t>
            </a:fld>
            <a:endParaRPr lang="fr-BE"/>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hyperlink" Target="https://feani.eeed.eu/" TargetMode="Externa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8.wmf"/><Relationship Id="rId2" Type="http://schemas.openxmlformats.org/officeDocument/2006/relationships/slideLayout" Target="../slideLayouts/slideLayout8.xml"/><Relationship Id="rId16" Type="http://schemas.openxmlformats.org/officeDocument/2006/relationships/image" Target="../media/image10.wmf"/><Relationship Id="rId1" Type="http://schemas.openxmlformats.org/officeDocument/2006/relationships/vmlDrawing" Target="../drawings/vmlDrawing1.vml"/><Relationship Id="rId6" Type="http://schemas.openxmlformats.org/officeDocument/2006/relationships/image" Target="../media/image5.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4.bin"/><Relationship Id="rId14" Type="http://schemas.openxmlformats.org/officeDocument/2006/relationships/image" Target="../media/image9.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122219" y="443344"/>
            <a:ext cx="11305308" cy="886691"/>
          </a:xfrm>
          <a:prstGeom prst="rect">
            <a:avLst/>
          </a:prstGeom>
        </p:spPr>
        <p:txBody>
          <a:bodyPr>
            <a:normAutofit fontScale="90000"/>
          </a:bodyPr>
          <a:lstStyle/>
          <a:p>
            <a:br>
              <a:rPr lang="fr-BE" dirty="0"/>
            </a:br>
            <a:r>
              <a:rPr lang="fr-BE" dirty="0"/>
              <a:t> </a:t>
            </a:r>
            <a:br>
              <a:rPr lang="fr-BE" dirty="0"/>
            </a:br>
            <a:br>
              <a:rPr lang="fr-BE" dirty="0"/>
            </a:br>
            <a:br>
              <a:rPr lang="fr-BE" dirty="0"/>
            </a:br>
            <a:br>
              <a:rPr lang="fr-BE" dirty="0"/>
            </a:br>
            <a:br>
              <a:rPr lang="en-US" b="1" dirty="0"/>
            </a:br>
            <a:r>
              <a:rPr lang="en-US" dirty="0"/>
              <a:t> </a:t>
            </a:r>
            <a:r>
              <a:rPr lang="en-US" sz="2700" dirty="0"/>
              <a:t>DIRECTIVE 2013/55/EU  - Common Training Framework (CTF)</a:t>
            </a:r>
            <a:br>
              <a:rPr lang="en-US" b="1" dirty="0"/>
            </a:br>
            <a:endParaRPr lang="fr-BE" dirty="0"/>
          </a:p>
        </p:txBody>
      </p:sp>
      <p:sp>
        <p:nvSpPr>
          <p:cNvPr id="4" name="Espace réservé du pied de page 3"/>
          <p:cNvSpPr>
            <a:spLocks noGrp="1"/>
          </p:cNvSpPr>
          <p:nvPr>
            <p:ph type="ftr" sz="quarter" idx="10"/>
          </p:nvPr>
        </p:nvSpPr>
        <p:spPr>
          <a:xfrm>
            <a:off x="617792" y="9269679"/>
            <a:ext cx="11637898" cy="532474"/>
          </a:xfrm>
        </p:spPr>
        <p:txBody>
          <a:bodyPr/>
          <a:lstStyle/>
          <a:p>
            <a:r>
              <a:rPr lang="en-US" sz="1800" b="1" dirty="0">
                <a:effectLst/>
                <a:latin typeface="Calibri" panose="020F0502020204030204" pitchFamily="34" charset="0"/>
                <a:ea typeface="Calibri" panose="020F0502020204030204" pitchFamily="34" charset="0"/>
              </a:rPr>
              <a:t>KAZSEE Webinar, FEANI certification of Engineering Programs and Professional Engineers (EUR ING), 7 December 2021</a:t>
            </a:r>
            <a:endParaRPr lang="fr-BE" sz="1800" dirty="0"/>
          </a:p>
        </p:txBody>
      </p:sp>
      <p:sp>
        <p:nvSpPr>
          <p:cNvPr id="5" name="Espace réservé du numéro de diapositive 4"/>
          <p:cNvSpPr>
            <a:spLocks noGrp="1"/>
          </p:cNvSpPr>
          <p:nvPr>
            <p:ph type="sldNum" sz="quarter" idx="11"/>
          </p:nvPr>
        </p:nvSpPr>
        <p:spPr/>
        <p:txBody>
          <a:bodyPr/>
          <a:lstStyle/>
          <a:p>
            <a:fld id="{35783920-7F90-46A7-986D-E01BC8873495}" type="slidenum">
              <a:rPr lang="fr-BE" smtClean="0"/>
              <a:pPr/>
              <a:t>1</a:t>
            </a:fld>
            <a:endParaRPr lang="fr-BE"/>
          </a:p>
        </p:txBody>
      </p:sp>
      <p:sp>
        <p:nvSpPr>
          <p:cNvPr id="8" name="Espace réservé du contenu 2"/>
          <p:cNvSpPr txBox="1">
            <a:spLocks/>
          </p:cNvSpPr>
          <p:nvPr/>
        </p:nvSpPr>
        <p:spPr>
          <a:xfrm>
            <a:off x="435429" y="2057400"/>
            <a:ext cx="12641942" cy="6743700"/>
          </a:xfrm>
          <a:prstGeom prst="rect">
            <a:avLst/>
          </a:prstGeom>
        </p:spPr>
        <p:txBody>
          <a:bodyPr vert="horz" lIns="91440" tIns="45720" rIns="91440" bIns="45720" rtlCol="0">
            <a:normAutofit/>
          </a:bodyPr>
          <a:lstStyle/>
          <a:p>
            <a:pPr marL="0" marR="0" lvl="0" indent="0" defTabSz="1333470" rtl="0" eaLnBrk="1" fontAlgn="auto" latinLnBrk="0" hangingPunct="1">
              <a:lnSpc>
                <a:spcPct val="90000"/>
              </a:lnSpc>
              <a:spcBef>
                <a:spcPts val="3000"/>
              </a:spcBef>
              <a:spcAft>
                <a:spcPts val="0"/>
              </a:spcAft>
              <a:buClrTx/>
              <a:buSzTx/>
              <a:buFontTx/>
              <a:buChar char="-"/>
              <a:tabLst/>
              <a:defRPr/>
            </a:pPr>
            <a:endParaRPr kumimoji="0" lang="fr-BE" sz="2400" b="1" i="0" u="none" strike="noStrike" kern="1200" cap="none" spc="0" normalizeH="0" noProof="0">
              <a:ln>
                <a:noFill/>
              </a:ln>
              <a:solidFill>
                <a:schemeClr val="tx2"/>
              </a:solidFill>
              <a:effectLst/>
              <a:uLnTx/>
              <a:uFillTx/>
              <a:latin typeface="+mn-lt"/>
              <a:ea typeface="+mn-ea"/>
              <a:cs typeface="+mn-cs"/>
            </a:endParaRPr>
          </a:p>
        </p:txBody>
      </p:sp>
      <p:sp>
        <p:nvSpPr>
          <p:cNvPr id="7" name="Content Placeholder 6"/>
          <p:cNvSpPr>
            <a:spLocks noGrp="1"/>
          </p:cNvSpPr>
          <p:nvPr>
            <p:ph sz="half" idx="1"/>
          </p:nvPr>
        </p:nvSpPr>
        <p:spPr>
          <a:xfrm>
            <a:off x="716973" y="2483892"/>
            <a:ext cx="11901054" cy="5683956"/>
          </a:xfrm>
        </p:spPr>
        <p:txBody>
          <a:bodyPr>
            <a:normAutofit lnSpcReduction="10000"/>
          </a:bodyPr>
          <a:lstStyle/>
          <a:p>
            <a:pPr algn="ctr"/>
            <a:endParaRPr lang="en-GB" sz="4800" dirty="0"/>
          </a:p>
          <a:p>
            <a:pPr algn="ctr"/>
            <a:r>
              <a:rPr lang="en-US" sz="5400" dirty="0">
                <a:effectLst/>
                <a:ea typeface="Calibri" panose="020F0502020204030204" pitchFamily="34" charset="0"/>
              </a:rPr>
              <a:t>INTRODUCTION TO THE</a:t>
            </a:r>
            <a:endParaRPr lang="fr-BE" sz="5400" dirty="0"/>
          </a:p>
          <a:p>
            <a:pPr algn="ctr"/>
            <a:r>
              <a:rPr lang="en-GB" sz="5400" dirty="0"/>
              <a:t>FEANI REGISTRATION AND</a:t>
            </a:r>
          </a:p>
          <a:p>
            <a:pPr algn="ctr"/>
            <a:r>
              <a:rPr lang="en-GB" sz="5400" dirty="0"/>
              <a:t>THE EUR ING</a:t>
            </a:r>
          </a:p>
          <a:p>
            <a:pPr algn="ctr"/>
            <a:endParaRPr lang="en-GB" sz="3200" dirty="0"/>
          </a:p>
          <a:p>
            <a:pPr algn="ctr"/>
            <a:r>
              <a:rPr lang="en-GB" sz="3200" dirty="0">
                <a:solidFill>
                  <a:srgbClr val="FF0000"/>
                </a:solidFill>
              </a:rPr>
              <a:t>November 2021</a:t>
            </a:r>
          </a:p>
        </p:txBody>
      </p:sp>
    </p:spTree>
    <p:extLst>
      <p:ext uri="{BB962C8B-B14F-4D97-AF65-F5344CB8AC3E}">
        <p14:creationId xmlns:p14="http://schemas.microsoft.com/office/powerpoint/2010/main" val="2647846058"/>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122219" y="443344"/>
            <a:ext cx="11305308" cy="886691"/>
          </a:xfrm>
          <a:prstGeom prst="rect">
            <a:avLst/>
          </a:prstGeom>
        </p:spPr>
        <p:txBody>
          <a:bodyPr>
            <a:normAutofit fontScale="90000"/>
          </a:bodyPr>
          <a:lstStyle/>
          <a:p>
            <a:pPr marL="342900" lvl="0" indent="-342900">
              <a:lnSpc>
                <a:spcPct val="115000"/>
              </a:lnSpc>
              <a:buFont typeface="Symbol" panose="05050102010706020507" pitchFamily="18" charset="2"/>
              <a:buChar char=""/>
            </a:pPr>
            <a:br>
              <a:rPr lang="fr-BE" dirty="0"/>
            </a:br>
            <a:r>
              <a:rPr lang="fr-BE" dirty="0"/>
              <a:t> </a:t>
            </a:r>
            <a:br>
              <a:rPr lang="fr-BE" dirty="0"/>
            </a:br>
            <a:br>
              <a:rPr lang="fr-BE" dirty="0"/>
            </a:b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US" sz="2700" dirty="0"/>
              <a:t>CTIVE 2013/55/EU  - Common Training Framework (CTF)</a:t>
            </a:r>
            <a:br>
              <a:rPr lang="en-US" b="1" dirty="0"/>
            </a:br>
            <a:endParaRPr lang="fr-BE" dirty="0"/>
          </a:p>
        </p:txBody>
      </p:sp>
      <p:sp>
        <p:nvSpPr>
          <p:cNvPr id="5" name="Espace réservé du numéro de diapositive 4"/>
          <p:cNvSpPr>
            <a:spLocks noGrp="1"/>
          </p:cNvSpPr>
          <p:nvPr>
            <p:ph type="sldNum" sz="quarter" idx="11"/>
          </p:nvPr>
        </p:nvSpPr>
        <p:spPr/>
        <p:txBody>
          <a:bodyPr/>
          <a:lstStyle/>
          <a:p>
            <a:fld id="{35783920-7F90-46A7-986D-E01BC8873495}" type="slidenum">
              <a:rPr lang="fr-BE" smtClean="0"/>
              <a:pPr/>
              <a:t>10</a:t>
            </a:fld>
            <a:endParaRPr lang="fr-BE"/>
          </a:p>
        </p:txBody>
      </p:sp>
      <p:sp>
        <p:nvSpPr>
          <p:cNvPr id="8" name="Espace réservé du contenu 2"/>
          <p:cNvSpPr txBox="1">
            <a:spLocks/>
          </p:cNvSpPr>
          <p:nvPr/>
        </p:nvSpPr>
        <p:spPr>
          <a:xfrm>
            <a:off x="435429" y="2057400"/>
            <a:ext cx="12641942" cy="6743700"/>
          </a:xfrm>
          <a:prstGeom prst="rect">
            <a:avLst/>
          </a:prstGeom>
        </p:spPr>
        <p:txBody>
          <a:bodyPr vert="horz" lIns="91440" tIns="45720" rIns="91440" bIns="45720" rtlCol="0">
            <a:normAutofit/>
          </a:bodyPr>
          <a:lstStyle/>
          <a:p>
            <a:pPr marL="0" marR="0" lvl="0" indent="0" defTabSz="1333470" rtl="0" eaLnBrk="1" fontAlgn="auto" latinLnBrk="0" hangingPunct="1">
              <a:lnSpc>
                <a:spcPct val="90000"/>
              </a:lnSpc>
              <a:spcBef>
                <a:spcPts val="3000"/>
              </a:spcBef>
              <a:spcAft>
                <a:spcPts val="0"/>
              </a:spcAft>
              <a:buClrTx/>
              <a:buSzTx/>
              <a:buFontTx/>
              <a:buChar char="-"/>
              <a:tabLst/>
              <a:defRPr/>
            </a:pPr>
            <a:endParaRPr kumimoji="0" lang="fr-BE" sz="2400" b="1" i="0" u="none" strike="noStrike" kern="1200" cap="none" spc="0" normalizeH="0" noProof="0">
              <a:ln>
                <a:noFill/>
              </a:ln>
              <a:solidFill>
                <a:schemeClr val="tx2"/>
              </a:solidFill>
              <a:effectLst/>
              <a:uLnTx/>
              <a:uFillTx/>
              <a:latin typeface="+mn-lt"/>
              <a:ea typeface="+mn-ea"/>
              <a:cs typeface="+mn-cs"/>
            </a:endParaRPr>
          </a:p>
        </p:txBody>
      </p:sp>
      <p:sp>
        <p:nvSpPr>
          <p:cNvPr id="7" name="Content Placeholder 6"/>
          <p:cNvSpPr>
            <a:spLocks noGrp="1"/>
          </p:cNvSpPr>
          <p:nvPr>
            <p:ph sz="half" idx="1"/>
          </p:nvPr>
        </p:nvSpPr>
        <p:spPr>
          <a:xfrm>
            <a:off x="893717" y="550892"/>
            <a:ext cx="11901054" cy="788513"/>
          </a:xfrm>
        </p:spPr>
        <p:txBody>
          <a:bodyPr>
            <a:normAutofit/>
          </a:bodyPr>
          <a:lstStyle/>
          <a:p>
            <a:pPr algn="ctr"/>
            <a:r>
              <a:rPr lang="en-GB" sz="4000" dirty="0">
                <a:solidFill>
                  <a:srgbClr val="FF0000"/>
                </a:solidFill>
              </a:rPr>
              <a:t>FEANI EEED Procedures</a:t>
            </a:r>
          </a:p>
        </p:txBody>
      </p:sp>
      <p:sp>
        <p:nvSpPr>
          <p:cNvPr id="10" name="Content Placeholder 6"/>
          <p:cNvSpPr txBox="1">
            <a:spLocks/>
          </p:cNvSpPr>
          <p:nvPr/>
        </p:nvSpPr>
        <p:spPr>
          <a:xfrm>
            <a:off x="628663" y="2016929"/>
            <a:ext cx="12448707" cy="788513"/>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r>
              <a:rPr lang="en-GB" sz="2800" u="sng" dirty="0"/>
              <a:t>Evaluation of the Country’s Education System: </a:t>
            </a:r>
            <a:r>
              <a:rPr lang="en-GB" sz="2800" u="sng" dirty="0">
                <a:solidFill>
                  <a:srgbClr val="FF0000"/>
                </a:solidFill>
              </a:rPr>
              <a:t>“Remote Maintenance”</a:t>
            </a:r>
            <a:endParaRPr lang="en-GB" sz="2800" i="1" dirty="0">
              <a:solidFill>
                <a:srgbClr val="FF0000"/>
              </a:solidFill>
            </a:endParaRPr>
          </a:p>
        </p:txBody>
      </p:sp>
      <p:sp>
        <p:nvSpPr>
          <p:cNvPr id="12" name="Content Placeholder 6">
            <a:extLst>
              <a:ext uri="{FF2B5EF4-FFF2-40B4-BE49-F238E27FC236}">
                <a16:creationId xmlns:a16="http://schemas.microsoft.com/office/drawing/2014/main" id="{9F0EE05C-1457-4765-B8EF-36C83BB6DDC6}"/>
              </a:ext>
            </a:extLst>
          </p:cNvPr>
          <p:cNvSpPr txBox="1">
            <a:spLocks/>
          </p:cNvSpPr>
          <p:nvPr/>
        </p:nvSpPr>
        <p:spPr>
          <a:xfrm>
            <a:off x="628663" y="2805445"/>
            <a:ext cx="12166107" cy="5823399"/>
          </a:xfrm>
          <a:prstGeom prst="rect">
            <a:avLst/>
          </a:prstGeom>
        </p:spPr>
        <p:txBody>
          <a:bodyPr vert="horz" lIns="91440" tIns="45720" rIns="91440" bIns="45720" rtlCol="0">
            <a:no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pPr algn="just">
              <a:lnSpc>
                <a:spcPct val="120000"/>
              </a:lnSpc>
              <a:spcBef>
                <a:spcPts val="1800"/>
              </a:spcBef>
            </a:pPr>
            <a:r>
              <a:rPr lang="en-IE" sz="2000" dirty="0">
                <a:effectLst/>
                <a:latin typeface="Calibri" panose="020F0502020204030204" pitchFamily="34" charset="0"/>
                <a:ea typeface="Calibri" panose="020F0502020204030204" pitchFamily="34" charset="0"/>
                <a:cs typeface="Times New Roman" panose="02020603050405020304" pitchFamily="18" charset="0"/>
              </a:rPr>
              <a:t>Information required by EMC WG from NMC – </a:t>
            </a:r>
            <a:r>
              <a:rPr lang="en-IE" sz="2000" i="1" dirty="0">
                <a:effectLst/>
                <a:latin typeface="Calibri" panose="020F0502020204030204" pitchFamily="34" charset="0"/>
                <a:ea typeface="Calibri" panose="020F0502020204030204" pitchFamily="34" charset="0"/>
                <a:cs typeface="Times New Roman" panose="02020603050405020304" pitchFamily="18" charset="0"/>
              </a:rPr>
              <a:t>example:</a:t>
            </a:r>
            <a:r>
              <a:rPr lang="en-IE" sz="2000" dirty="0">
                <a:effectLst/>
                <a:latin typeface="Calibri" panose="020F0502020204030204" pitchFamily="34" charset="0"/>
                <a:ea typeface="Calibri" panose="020F0502020204030204" pitchFamily="34" charset="0"/>
                <a:cs typeface="Times New Roman" panose="02020603050405020304" pitchFamily="18" charset="0"/>
              </a:rPr>
              <a:t> </a:t>
            </a:r>
            <a:r>
              <a:rPr lang="en-IE"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“Accreditation processes for higher level education (EQF level 5+)”:</a:t>
            </a:r>
          </a:p>
          <a:p>
            <a:pPr marL="285750" indent="-285750" algn="just">
              <a:lnSpc>
                <a:spcPct val="120000"/>
              </a:lnSpc>
              <a:spcBef>
                <a:spcPts val="1800"/>
              </a:spcBef>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 Does a national accreditation system exist? Is it mandatory or voluntary?</a:t>
            </a:r>
          </a:p>
          <a:p>
            <a:pPr marL="285750" indent="-285750" algn="just">
              <a:lnSpc>
                <a:spcPct val="120000"/>
              </a:lnSpc>
              <a:spcBef>
                <a:spcPts val="1800"/>
              </a:spcBef>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Who operates the accreditation system?</a:t>
            </a:r>
          </a:p>
          <a:p>
            <a:pPr marL="285750" indent="-285750" algn="just">
              <a:lnSpc>
                <a:spcPct val="120000"/>
              </a:lnSpc>
              <a:spcBef>
                <a:spcPts val="1800"/>
              </a:spcBef>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The accreditation process – what is the frequency of accreditation? How many members on the accreditation panel?</a:t>
            </a:r>
          </a:p>
          <a:p>
            <a:pPr marL="285750" indent="-285750" algn="just">
              <a:lnSpc>
                <a:spcPct val="120000"/>
              </a:lnSpc>
              <a:spcBef>
                <a:spcPts val="1800"/>
              </a:spcBef>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Is the accreditation system prescriptive or outcome based?</a:t>
            </a:r>
          </a:p>
          <a:p>
            <a:pPr marL="285750" indent="-285750" algn="just">
              <a:lnSpc>
                <a:spcPct val="120000"/>
              </a:lnSpc>
              <a:spcBef>
                <a:spcPts val="1800"/>
              </a:spcBef>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If possible, provide details of key programmes components, e.g. 10 ECTS on mathematics, 20 on science</a:t>
            </a:r>
          </a:p>
          <a:p>
            <a:pPr marL="285750" indent="-285750" algn="just">
              <a:lnSpc>
                <a:spcPct val="120000"/>
              </a:lnSpc>
              <a:spcBef>
                <a:spcPts val="1800"/>
              </a:spcBef>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What fields does the accreditation cover? e.g. engineering, science humanities, etc.</a:t>
            </a:r>
          </a:p>
          <a:p>
            <a:pPr marL="285750" indent="-285750" algn="just">
              <a:lnSpc>
                <a:spcPct val="120000"/>
              </a:lnSpc>
              <a:spcBef>
                <a:spcPts val="1800"/>
              </a:spcBef>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Is the accreditation system based on EUR-ACE or similar system?</a:t>
            </a:r>
          </a:p>
          <a:p>
            <a:pPr marL="285750" indent="-285750" algn="just">
              <a:lnSpc>
                <a:spcPct val="120000"/>
              </a:lnSpc>
              <a:spcBef>
                <a:spcPts val="1800"/>
              </a:spcBef>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Is the accreditation body independent of HEI and government bodies?</a:t>
            </a:r>
            <a:endParaRPr lang="en-GB" sz="2000" dirty="0">
              <a:latin typeface="Calibri" panose="020F0502020204030204" pitchFamily="34" charset="0"/>
              <a:cs typeface="Times New Roman" panose="02020603050405020304" pitchFamily="18" charset="0"/>
            </a:endParaRPr>
          </a:p>
        </p:txBody>
      </p:sp>
      <p:sp>
        <p:nvSpPr>
          <p:cNvPr id="9" name="Espace réservé du pied de page 3">
            <a:extLst>
              <a:ext uri="{FF2B5EF4-FFF2-40B4-BE49-F238E27FC236}">
                <a16:creationId xmlns:a16="http://schemas.microsoft.com/office/drawing/2014/main" id="{1216B7BD-02B6-463D-84B5-08EBB8CA50BD}"/>
              </a:ext>
            </a:extLst>
          </p:cNvPr>
          <p:cNvSpPr>
            <a:spLocks noGrp="1"/>
          </p:cNvSpPr>
          <p:nvPr>
            <p:ph type="ftr" sz="quarter" idx="10"/>
          </p:nvPr>
        </p:nvSpPr>
        <p:spPr>
          <a:xfrm>
            <a:off x="724142" y="9252858"/>
            <a:ext cx="11337229" cy="532474"/>
          </a:xfrm>
        </p:spPr>
        <p:txBody>
          <a:bodyPr/>
          <a:lstStyle/>
          <a:p>
            <a:r>
              <a:rPr lang="en-US" sz="1800" b="1" dirty="0">
                <a:effectLst/>
                <a:latin typeface="Calibri" panose="020F0502020204030204" pitchFamily="34" charset="0"/>
                <a:ea typeface="Calibri" panose="020F0502020204030204" pitchFamily="34" charset="0"/>
              </a:rPr>
              <a:t>KAZSEE Webinar, FEANI certification of Engineering Programs and Professional Engineers (EUR ING), 7 December 2021</a:t>
            </a:r>
            <a:endParaRPr lang="fr-BE" sz="1800" dirty="0"/>
          </a:p>
        </p:txBody>
      </p:sp>
    </p:spTree>
    <p:extLst>
      <p:ext uri="{BB962C8B-B14F-4D97-AF65-F5344CB8AC3E}">
        <p14:creationId xmlns:p14="http://schemas.microsoft.com/office/powerpoint/2010/main" val="324903067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122219" y="443344"/>
            <a:ext cx="11305308" cy="886691"/>
          </a:xfrm>
          <a:prstGeom prst="rect">
            <a:avLst/>
          </a:prstGeom>
        </p:spPr>
        <p:txBody>
          <a:bodyPr>
            <a:normAutofit fontScale="90000"/>
          </a:bodyPr>
          <a:lstStyle/>
          <a:p>
            <a:br>
              <a:rPr lang="fr-BE" dirty="0"/>
            </a:br>
            <a:r>
              <a:rPr lang="fr-BE" dirty="0"/>
              <a:t> </a:t>
            </a:r>
            <a:br>
              <a:rPr lang="fr-BE" dirty="0"/>
            </a:br>
            <a:br>
              <a:rPr lang="fr-BE" dirty="0"/>
            </a:br>
            <a:br>
              <a:rPr lang="fr-BE" dirty="0"/>
            </a:br>
            <a:r>
              <a:rPr lang="en-US" sz="2700" dirty="0"/>
              <a:t>RECTIVE 2013/55/EU  - Common Training Framework (CTF)</a:t>
            </a:r>
            <a:br>
              <a:rPr lang="en-US" b="1" dirty="0"/>
            </a:br>
            <a:endParaRPr lang="fr-BE" dirty="0"/>
          </a:p>
        </p:txBody>
      </p:sp>
      <p:sp>
        <p:nvSpPr>
          <p:cNvPr id="5" name="Espace réservé du numéro de diapositive 4"/>
          <p:cNvSpPr>
            <a:spLocks noGrp="1"/>
          </p:cNvSpPr>
          <p:nvPr>
            <p:ph type="sldNum" sz="quarter" idx="11"/>
          </p:nvPr>
        </p:nvSpPr>
        <p:spPr/>
        <p:txBody>
          <a:bodyPr/>
          <a:lstStyle/>
          <a:p>
            <a:fld id="{35783920-7F90-46A7-986D-E01BC8873495}" type="slidenum">
              <a:rPr lang="fr-BE" smtClean="0"/>
              <a:pPr/>
              <a:t>11</a:t>
            </a:fld>
            <a:endParaRPr lang="fr-BE"/>
          </a:p>
        </p:txBody>
      </p:sp>
      <p:sp>
        <p:nvSpPr>
          <p:cNvPr id="8" name="Espace réservé du contenu 2"/>
          <p:cNvSpPr txBox="1">
            <a:spLocks/>
          </p:cNvSpPr>
          <p:nvPr/>
        </p:nvSpPr>
        <p:spPr>
          <a:xfrm>
            <a:off x="435429" y="2057400"/>
            <a:ext cx="12641942" cy="6743700"/>
          </a:xfrm>
          <a:prstGeom prst="rect">
            <a:avLst/>
          </a:prstGeom>
        </p:spPr>
        <p:txBody>
          <a:bodyPr vert="horz" lIns="91440" tIns="45720" rIns="91440" bIns="45720" rtlCol="0">
            <a:normAutofit/>
          </a:bodyPr>
          <a:lstStyle/>
          <a:p>
            <a:pPr marL="0" marR="0" lvl="0" indent="0" defTabSz="1333470" rtl="0" eaLnBrk="1" fontAlgn="auto" latinLnBrk="0" hangingPunct="1">
              <a:lnSpc>
                <a:spcPct val="90000"/>
              </a:lnSpc>
              <a:spcBef>
                <a:spcPts val="3000"/>
              </a:spcBef>
              <a:spcAft>
                <a:spcPts val="0"/>
              </a:spcAft>
              <a:buClrTx/>
              <a:buSzTx/>
              <a:buFontTx/>
              <a:buChar char="-"/>
              <a:tabLst/>
              <a:defRPr/>
            </a:pPr>
            <a:endParaRPr kumimoji="0" lang="fr-BE" sz="2400" b="1" i="0" u="none" strike="noStrike" kern="1200" cap="none" spc="0" normalizeH="0" noProof="0">
              <a:ln>
                <a:noFill/>
              </a:ln>
              <a:solidFill>
                <a:schemeClr val="tx2"/>
              </a:solidFill>
              <a:effectLst/>
              <a:uLnTx/>
              <a:uFillTx/>
              <a:latin typeface="+mn-lt"/>
              <a:ea typeface="+mn-ea"/>
              <a:cs typeface="+mn-cs"/>
            </a:endParaRPr>
          </a:p>
        </p:txBody>
      </p:sp>
      <p:sp>
        <p:nvSpPr>
          <p:cNvPr id="7" name="Content Placeholder 6"/>
          <p:cNvSpPr>
            <a:spLocks noGrp="1"/>
          </p:cNvSpPr>
          <p:nvPr>
            <p:ph sz="half" idx="1"/>
          </p:nvPr>
        </p:nvSpPr>
        <p:spPr>
          <a:xfrm>
            <a:off x="2939143" y="550892"/>
            <a:ext cx="9855628" cy="788513"/>
          </a:xfrm>
        </p:spPr>
        <p:txBody>
          <a:bodyPr>
            <a:normAutofit/>
          </a:bodyPr>
          <a:lstStyle/>
          <a:p>
            <a:pPr algn="ctr"/>
            <a:r>
              <a:rPr lang="en-GB" sz="4000" dirty="0">
                <a:solidFill>
                  <a:srgbClr val="FF0000"/>
                </a:solidFill>
              </a:rPr>
              <a:t>Introduction to the FEANI EUR ING</a:t>
            </a:r>
          </a:p>
        </p:txBody>
      </p:sp>
      <p:sp>
        <p:nvSpPr>
          <p:cNvPr id="9" name="Content Placeholder 6"/>
          <p:cNvSpPr txBox="1">
            <a:spLocks/>
          </p:cNvSpPr>
          <p:nvPr/>
        </p:nvSpPr>
        <p:spPr>
          <a:xfrm>
            <a:off x="643095" y="2229306"/>
            <a:ext cx="12434276" cy="6174463"/>
          </a:xfrm>
          <a:prstGeom prst="rect">
            <a:avLst/>
          </a:prstGeom>
        </p:spPr>
        <p:txBody>
          <a:bodyPr vert="horz" lIns="91440" tIns="45720" rIns="91440" bIns="45720" rtlCol="0">
            <a:normAutofit fontScale="85000" lnSpcReduction="20000"/>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pPr algn="just"/>
            <a:br>
              <a:rPr lang="en-GB" sz="3400" dirty="0">
                <a:latin typeface="Calibri" panose="020F0502020204030204" pitchFamily="34" charset="0"/>
                <a:cs typeface="Times New Roman" panose="02020603050405020304" pitchFamily="18" charset="0"/>
              </a:rPr>
            </a:br>
            <a:r>
              <a:rPr lang="en-GB" sz="3400" dirty="0">
                <a:latin typeface="Calibri" panose="020F0502020204030204" pitchFamily="34" charset="0"/>
                <a:cs typeface="Times New Roman" panose="02020603050405020304" pitchFamily="18" charset="0"/>
              </a:rPr>
              <a:t>The EUR ING title delivered by FEANI is designed as a guarantee of </a:t>
            </a:r>
            <a:r>
              <a:rPr lang="en-GB" sz="3400" dirty="0">
                <a:solidFill>
                  <a:srgbClr val="FF0000"/>
                </a:solidFill>
                <a:latin typeface="Calibri" panose="020F0502020204030204" pitchFamily="34" charset="0"/>
                <a:cs typeface="Times New Roman" panose="02020603050405020304" pitchFamily="18" charset="0"/>
              </a:rPr>
              <a:t>competence for professional engineers</a:t>
            </a:r>
            <a:r>
              <a:rPr lang="en-GB" sz="3400" dirty="0">
                <a:latin typeface="Calibri" panose="020F0502020204030204" pitchFamily="34" charset="0"/>
                <a:cs typeface="Times New Roman" panose="02020603050405020304" pitchFamily="18" charset="0"/>
              </a:rPr>
              <a:t>, in order</a:t>
            </a:r>
          </a:p>
          <a:p>
            <a:pPr marL="571500" indent="-571500" algn="just">
              <a:buFont typeface="Arial" panose="020B0604020202020204" pitchFamily="34" charset="0"/>
              <a:buChar char="•"/>
            </a:pPr>
            <a:r>
              <a:rPr lang="en-GB" sz="3400" dirty="0">
                <a:latin typeface="Calibri" panose="020F0502020204030204" pitchFamily="34" charset="0"/>
                <a:cs typeface="Times New Roman" panose="02020603050405020304" pitchFamily="18" charset="0"/>
              </a:rPr>
              <a:t>to facilitate the </a:t>
            </a:r>
            <a:r>
              <a:rPr lang="en-GB" sz="3400" dirty="0">
                <a:solidFill>
                  <a:srgbClr val="FF0000"/>
                </a:solidFill>
                <a:latin typeface="Calibri" panose="020F0502020204030204" pitchFamily="34" charset="0"/>
                <a:cs typeface="Times New Roman" panose="02020603050405020304" pitchFamily="18" charset="0"/>
              </a:rPr>
              <a:t>movement</a:t>
            </a:r>
            <a:r>
              <a:rPr lang="en-GB" sz="3400" dirty="0">
                <a:latin typeface="Calibri" panose="020F0502020204030204" pitchFamily="34" charset="0"/>
                <a:cs typeface="Times New Roman" panose="02020603050405020304" pitchFamily="18" charset="0"/>
              </a:rPr>
              <a:t> of practicing engineers and to establish a framework of mutual recognition of </a:t>
            </a:r>
            <a:r>
              <a:rPr lang="en-GB" sz="3400" dirty="0">
                <a:solidFill>
                  <a:srgbClr val="FF0000"/>
                </a:solidFill>
                <a:latin typeface="Calibri" panose="020F0502020204030204" pitchFamily="34" charset="0"/>
                <a:cs typeface="Times New Roman" panose="02020603050405020304" pitchFamily="18" charset="0"/>
              </a:rPr>
              <a:t>qualifications</a:t>
            </a:r>
            <a:r>
              <a:rPr lang="en-GB" sz="3400" dirty="0">
                <a:latin typeface="Calibri" panose="020F0502020204030204" pitchFamily="34" charset="0"/>
                <a:cs typeface="Times New Roman" panose="02020603050405020304" pitchFamily="18" charset="0"/>
              </a:rPr>
              <a:t> to enable engineers who wish to practice outside their own country to carry with them a guarantee of </a:t>
            </a:r>
            <a:r>
              <a:rPr lang="en-GB" sz="3400" dirty="0">
                <a:solidFill>
                  <a:srgbClr val="FF0000"/>
                </a:solidFill>
                <a:latin typeface="Calibri" panose="020F0502020204030204" pitchFamily="34" charset="0"/>
                <a:cs typeface="Times New Roman" panose="02020603050405020304" pitchFamily="18" charset="0"/>
              </a:rPr>
              <a:t>competence</a:t>
            </a:r>
          </a:p>
          <a:p>
            <a:pPr marL="571500" indent="-571500" algn="just">
              <a:buFont typeface="Arial" panose="020B0604020202020204" pitchFamily="34" charset="0"/>
              <a:buChar char="•"/>
            </a:pPr>
            <a:r>
              <a:rPr lang="en-GB" sz="3400" dirty="0">
                <a:latin typeface="Calibri" panose="020F0502020204030204" pitchFamily="34" charset="0"/>
                <a:cs typeface="Times New Roman" panose="02020603050405020304" pitchFamily="18" charset="0"/>
              </a:rPr>
              <a:t>to provide information about the various </a:t>
            </a:r>
            <a:r>
              <a:rPr lang="en-GB" sz="3400" dirty="0">
                <a:solidFill>
                  <a:srgbClr val="FF0000"/>
                </a:solidFill>
                <a:latin typeface="Calibri" panose="020F0502020204030204" pitchFamily="34" charset="0"/>
                <a:cs typeface="Times New Roman" panose="02020603050405020304" pitchFamily="18" charset="0"/>
              </a:rPr>
              <a:t>formation systems </a:t>
            </a:r>
            <a:r>
              <a:rPr lang="en-GB" sz="3400" dirty="0">
                <a:latin typeface="Calibri" panose="020F0502020204030204" pitchFamily="34" charset="0"/>
                <a:cs typeface="Times New Roman" panose="02020603050405020304" pitchFamily="18" charset="0"/>
              </a:rPr>
              <a:t>of individual engineers for the benefit of prospective </a:t>
            </a:r>
            <a:r>
              <a:rPr lang="en-GB" sz="3400" dirty="0">
                <a:solidFill>
                  <a:srgbClr val="FF0000"/>
                </a:solidFill>
                <a:latin typeface="Calibri" panose="020F0502020204030204" pitchFamily="34" charset="0"/>
                <a:cs typeface="Times New Roman" panose="02020603050405020304" pitchFamily="18" charset="0"/>
              </a:rPr>
              <a:t>employers</a:t>
            </a:r>
          </a:p>
          <a:p>
            <a:pPr marL="571500" indent="-571500" algn="just">
              <a:buFont typeface="Arial" panose="020B0604020202020204" pitchFamily="34" charset="0"/>
              <a:buChar char="•"/>
            </a:pPr>
            <a:r>
              <a:rPr lang="en-GB" sz="3400" dirty="0">
                <a:latin typeface="Calibri" panose="020F0502020204030204" pitchFamily="34" charset="0"/>
                <a:cs typeface="Times New Roman" panose="02020603050405020304" pitchFamily="18" charset="0"/>
              </a:rPr>
              <a:t>to encourage the continuous improvement of the </a:t>
            </a:r>
            <a:r>
              <a:rPr lang="en-GB" sz="3400" dirty="0">
                <a:solidFill>
                  <a:srgbClr val="FF0000"/>
                </a:solidFill>
                <a:latin typeface="Calibri" panose="020F0502020204030204" pitchFamily="34" charset="0"/>
                <a:cs typeface="Times New Roman" panose="02020603050405020304" pitchFamily="18" charset="0"/>
              </a:rPr>
              <a:t>quality</a:t>
            </a:r>
            <a:r>
              <a:rPr lang="en-GB" sz="3400" dirty="0">
                <a:latin typeface="Calibri" panose="020F0502020204030204" pitchFamily="34" charset="0"/>
                <a:cs typeface="Times New Roman" panose="02020603050405020304" pitchFamily="18" charset="0"/>
              </a:rPr>
              <a:t> of engineers by setting, monitoring and reviewing </a:t>
            </a:r>
            <a:r>
              <a:rPr lang="en-GB" sz="3400" dirty="0">
                <a:solidFill>
                  <a:srgbClr val="FF0000"/>
                </a:solidFill>
                <a:latin typeface="Calibri" panose="020F0502020204030204" pitchFamily="34" charset="0"/>
                <a:cs typeface="Times New Roman" panose="02020603050405020304" pitchFamily="18" charset="0"/>
              </a:rPr>
              <a:t>standards</a:t>
            </a:r>
          </a:p>
          <a:p>
            <a:pPr algn="just"/>
            <a:br>
              <a:rPr lang="en-GB" sz="3400" dirty="0">
                <a:latin typeface="Calibri" panose="020F0502020204030204" pitchFamily="34" charset="0"/>
                <a:cs typeface="Times New Roman" panose="02020603050405020304" pitchFamily="18" charset="0"/>
              </a:rPr>
            </a:br>
            <a:r>
              <a:rPr lang="en-GB" sz="3400" dirty="0">
                <a:latin typeface="Calibri" panose="020F0502020204030204" pitchFamily="34" charset="0"/>
                <a:cs typeface="Times New Roman" panose="02020603050405020304" pitchFamily="18" charset="0"/>
              </a:rPr>
              <a:t>Educational and professional systems in Europe vary considerably – differing systems can co-exist</a:t>
            </a:r>
          </a:p>
          <a:p>
            <a:pPr marL="571500" indent="-571500" algn="just">
              <a:buFont typeface="Arial" panose="020B0604020202020204" pitchFamily="34" charset="0"/>
              <a:buChar char="•"/>
            </a:pPr>
            <a:endParaRPr lang="en-GB" dirty="0">
              <a:latin typeface="Calibri" panose="020F0502020204030204" pitchFamily="34" charset="0"/>
              <a:ea typeface="Georgia" panose="02040502050405020303" pitchFamily="18" charset="0"/>
              <a:cs typeface="Times New Roman" panose="02020603050405020304" pitchFamily="18" charset="0"/>
            </a:endParaRPr>
          </a:p>
          <a:p>
            <a:pPr marL="514350">
              <a:lnSpc>
                <a:spcPct val="100000"/>
              </a:lnSpc>
              <a:spcBef>
                <a:spcPts val="0"/>
              </a:spcBef>
              <a:buFont typeface="+mj-lt"/>
              <a:buAutoNum type="arabicPeriod"/>
            </a:pPr>
            <a:endParaRPr lang="en-GB" dirty="0"/>
          </a:p>
        </p:txBody>
      </p:sp>
      <p:sp>
        <p:nvSpPr>
          <p:cNvPr id="11" name="Espace réservé du pied de page 3">
            <a:extLst>
              <a:ext uri="{FF2B5EF4-FFF2-40B4-BE49-F238E27FC236}">
                <a16:creationId xmlns:a16="http://schemas.microsoft.com/office/drawing/2014/main" id="{C5343BCE-1DD2-4B76-AC7F-00AAE4A77F05}"/>
              </a:ext>
            </a:extLst>
          </p:cNvPr>
          <p:cNvSpPr>
            <a:spLocks noGrp="1"/>
          </p:cNvSpPr>
          <p:nvPr>
            <p:ph type="ftr" sz="quarter" idx="10"/>
          </p:nvPr>
        </p:nvSpPr>
        <p:spPr>
          <a:xfrm>
            <a:off x="724142" y="9252858"/>
            <a:ext cx="11703385" cy="305048"/>
          </a:xfrm>
        </p:spPr>
        <p:txBody>
          <a:bodyPr/>
          <a:lstStyle/>
          <a:p>
            <a:r>
              <a:rPr lang="en-US" sz="1800" b="1" dirty="0">
                <a:effectLst/>
                <a:latin typeface="Calibri" panose="020F0502020204030204" pitchFamily="34" charset="0"/>
                <a:ea typeface="Calibri" panose="020F0502020204030204" pitchFamily="34" charset="0"/>
              </a:rPr>
              <a:t>KAZSEE Webinar, FEANI certification of Engineering Programs and Professional Engineers (EUR ING), 7 December 2021</a:t>
            </a:r>
            <a:endParaRPr lang="fr-BE" sz="1800" dirty="0"/>
          </a:p>
        </p:txBody>
      </p:sp>
    </p:spTree>
    <p:extLst>
      <p:ext uri="{BB962C8B-B14F-4D97-AF65-F5344CB8AC3E}">
        <p14:creationId xmlns:p14="http://schemas.microsoft.com/office/powerpoint/2010/main" val="94810155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2749974" y="599870"/>
            <a:ext cx="9659685" cy="788513"/>
          </a:xfrm>
        </p:spPr>
        <p:txBody>
          <a:bodyPr>
            <a:normAutofit/>
          </a:bodyPr>
          <a:lstStyle/>
          <a:p>
            <a:pPr algn="ctr"/>
            <a:r>
              <a:rPr lang="en-GB" sz="4000" dirty="0">
                <a:solidFill>
                  <a:srgbClr val="FF0000"/>
                </a:solidFill>
              </a:rPr>
              <a:t>Introduction to the FEANI EUR ING</a:t>
            </a:r>
          </a:p>
        </p:txBody>
      </p:sp>
      <p:sp>
        <p:nvSpPr>
          <p:cNvPr id="11" name="Espace réservé du pied de page 3">
            <a:extLst>
              <a:ext uri="{FF2B5EF4-FFF2-40B4-BE49-F238E27FC236}">
                <a16:creationId xmlns:a16="http://schemas.microsoft.com/office/drawing/2014/main" id="{C5343BCE-1DD2-4B76-AC7F-00AAE4A77F05}"/>
              </a:ext>
            </a:extLst>
          </p:cNvPr>
          <p:cNvSpPr>
            <a:spLocks noGrp="1"/>
          </p:cNvSpPr>
          <p:nvPr>
            <p:ph type="ftr" sz="quarter" idx="10"/>
          </p:nvPr>
        </p:nvSpPr>
        <p:spPr>
          <a:xfrm>
            <a:off x="724142" y="9252858"/>
            <a:ext cx="11685517" cy="368814"/>
          </a:xfrm>
        </p:spPr>
        <p:txBody>
          <a:bodyPr/>
          <a:lstStyle/>
          <a:p>
            <a:r>
              <a:rPr lang="en-US" sz="1800" b="1" dirty="0">
                <a:effectLst/>
                <a:latin typeface="Calibri" panose="020F0502020204030204" pitchFamily="34" charset="0"/>
                <a:ea typeface="Calibri" panose="020F0502020204030204" pitchFamily="34" charset="0"/>
              </a:rPr>
              <a:t>KAZSEE Webinar, FEANI certification of Engineering Programs and Professional Engineers (EUR ING), 7 December 2021</a:t>
            </a:r>
            <a:endParaRPr lang="fr-BE" sz="1800" dirty="0"/>
          </a:p>
        </p:txBody>
      </p:sp>
      <p:sp>
        <p:nvSpPr>
          <p:cNvPr id="5" name="Espace réservé du numéro de diapositive 4"/>
          <p:cNvSpPr>
            <a:spLocks noGrp="1"/>
          </p:cNvSpPr>
          <p:nvPr>
            <p:ph type="sldNum" sz="quarter" idx="11"/>
          </p:nvPr>
        </p:nvSpPr>
        <p:spPr/>
        <p:txBody>
          <a:bodyPr/>
          <a:lstStyle/>
          <a:p>
            <a:fld id="{35783920-7F90-46A7-986D-E01BC8873495}" type="slidenum">
              <a:rPr lang="fr-BE" smtClean="0"/>
              <a:pPr/>
              <a:t>12</a:t>
            </a:fld>
            <a:endParaRPr lang="fr-BE"/>
          </a:p>
        </p:txBody>
      </p:sp>
      <p:sp>
        <p:nvSpPr>
          <p:cNvPr id="8" name="Espace réservé du contenu 2"/>
          <p:cNvSpPr txBox="1">
            <a:spLocks/>
          </p:cNvSpPr>
          <p:nvPr/>
        </p:nvSpPr>
        <p:spPr>
          <a:xfrm>
            <a:off x="435429" y="2057400"/>
            <a:ext cx="12641942" cy="6743700"/>
          </a:xfrm>
          <a:prstGeom prst="rect">
            <a:avLst/>
          </a:prstGeom>
        </p:spPr>
        <p:txBody>
          <a:bodyPr vert="horz" lIns="91440" tIns="45720" rIns="91440" bIns="45720" rtlCol="0">
            <a:normAutofit/>
          </a:bodyPr>
          <a:lstStyle/>
          <a:p>
            <a:pPr marL="0" marR="0" lvl="0" indent="0" defTabSz="1333470" rtl="0" eaLnBrk="1" fontAlgn="auto" latinLnBrk="0" hangingPunct="1">
              <a:lnSpc>
                <a:spcPct val="90000"/>
              </a:lnSpc>
              <a:spcBef>
                <a:spcPts val="3000"/>
              </a:spcBef>
              <a:spcAft>
                <a:spcPts val="0"/>
              </a:spcAft>
              <a:buClrTx/>
              <a:buSzTx/>
              <a:buFontTx/>
              <a:buChar char="-"/>
              <a:tabLst/>
              <a:defRPr/>
            </a:pPr>
            <a:endParaRPr kumimoji="0" lang="fr-BE" sz="2400" b="1" i="0" u="none" strike="noStrike" kern="1200" cap="none" spc="0" normalizeH="0" noProof="0">
              <a:ln>
                <a:noFill/>
              </a:ln>
              <a:solidFill>
                <a:schemeClr val="tx2"/>
              </a:solidFill>
              <a:effectLst/>
              <a:uLnTx/>
              <a:uFillTx/>
              <a:latin typeface="+mn-lt"/>
              <a:ea typeface="+mn-ea"/>
              <a:cs typeface="+mn-cs"/>
            </a:endParaRPr>
          </a:p>
        </p:txBody>
      </p:sp>
      <p:sp>
        <p:nvSpPr>
          <p:cNvPr id="9" name="Content Placeholder 6"/>
          <p:cNvSpPr txBox="1">
            <a:spLocks/>
          </p:cNvSpPr>
          <p:nvPr/>
        </p:nvSpPr>
        <p:spPr>
          <a:xfrm>
            <a:off x="257629" y="2517550"/>
            <a:ext cx="12641942" cy="5823399"/>
          </a:xfrm>
          <a:prstGeom prst="rect">
            <a:avLst/>
          </a:prstGeom>
        </p:spPr>
        <p:txBody>
          <a:bodyPr vert="horz" lIns="91440" tIns="45720" rIns="91440" bIns="45720" rtlCol="0">
            <a:normAutofit lnSpcReduction="10000"/>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pPr>
              <a:lnSpc>
                <a:spcPct val="120000"/>
              </a:lnSpc>
              <a:spcBef>
                <a:spcPts val="3600"/>
              </a:spcBef>
            </a:pPr>
            <a:endParaRPr lang="en-GB" sz="800" dirty="0">
              <a:effectLst/>
              <a:latin typeface="Calibri" panose="020F0502020204030204" pitchFamily="34" charset="0"/>
              <a:ea typeface="Georgia" panose="02040502050405020303" pitchFamily="18" charset="0"/>
              <a:cs typeface="Times New Roman" panose="02020603050405020304" pitchFamily="18" charset="0"/>
            </a:endParaRPr>
          </a:p>
          <a:p>
            <a:pPr marL="457200" indent="-457200" algn="just">
              <a:buFont typeface="Arial" panose="020B0604020202020204" pitchFamily="34" charset="0"/>
              <a:buChar char="•"/>
            </a:pPr>
            <a:r>
              <a:rPr lang="en-GB" sz="3400" dirty="0">
                <a:latin typeface="Calibri" panose="020F0502020204030204" pitchFamily="34" charset="0"/>
                <a:cs typeface="Times New Roman" panose="02020603050405020304" pitchFamily="18" charset="0"/>
              </a:rPr>
              <a:t>The EUR INGs are kept in the </a:t>
            </a:r>
            <a:r>
              <a:rPr lang="en-GB" sz="3400" dirty="0">
                <a:solidFill>
                  <a:srgbClr val="FF0000"/>
                </a:solidFill>
                <a:latin typeface="Calibri" panose="020F0502020204030204" pitchFamily="34" charset="0"/>
                <a:cs typeface="Times New Roman" panose="02020603050405020304" pitchFamily="18" charset="0"/>
              </a:rPr>
              <a:t>FEANI Register</a:t>
            </a:r>
            <a:r>
              <a:rPr lang="en-GB" sz="3400" dirty="0">
                <a:latin typeface="Calibri" panose="020F0502020204030204" pitchFamily="34" charset="0"/>
                <a:cs typeface="Times New Roman" panose="02020603050405020304" pitchFamily="18" charset="0"/>
              </a:rPr>
              <a:t>, a database maintained by the Secretariat General in Brussels. Currently some 34.000 European Engineers are listed in the Register.</a:t>
            </a:r>
          </a:p>
          <a:p>
            <a:pPr marL="457200" indent="-457200" algn="just">
              <a:buFont typeface="Arial" panose="020B0604020202020204" pitchFamily="34" charset="0"/>
              <a:buChar char="•"/>
            </a:pPr>
            <a:r>
              <a:rPr lang="en-GB" sz="3400" dirty="0">
                <a:latin typeface="Calibri" panose="020F0502020204030204" pitchFamily="34" charset="0"/>
                <a:cs typeface="Times New Roman" panose="02020603050405020304" pitchFamily="18" charset="0"/>
              </a:rPr>
              <a:t>The European Commission, in a Statement to the European Parliament, has recognized the FEANI Register and the EUR ING title as valuable </a:t>
            </a:r>
            <a:r>
              <a:rPr lang="en-GB" sz="3400" dirty="0">
                <a:solidFill>
                  <a:srgbClr val="FF0000"/>
                </a:solidFill>
                <a:latin typeface="Calibri" panose="020F0502020204030204" pitchFamily="34" charset="0"/>
                <a:cs typeface="Times New Roman" panose="02020603050405020304" pitchFamily="18" charset="0"/>
              </a:rPr>
              <a:t>tools</a:t>
            </a:r>
            <a:r>
              <a:rPr lang="en-GB" sz="3400" dirty="0">
                <a:latin typeface="Calibri" panose="020F0502020204030204" pitchFamily="34" charset="0"/>
                <a:cs typeface="Times New Roman" panose="02020603050405020304" pitchFamily="18" charset="0"/>
              </a:rPr>
              <a:t> </a:t>
            </a:r>
            <a:r>
              <a:rPr lang="en-GB" sz="3400" dirty="0">
                <a:solidFill>
                  <a:srgbClr val="FF0000"/>
                </a:solidFill>
                <a:latin typeface="Calibri" panose="020F0502020204030204" pitchFamily="34" charset="0"/>
                <a:cs typeface="Times New Roman" panose="02020603050405020304" pitchFamily="18" charset="0"/>
              </a:rPr>
              <a:t>for the recognition </a:t>
            </a:r>
            <a:r>
              <a:rPr lang="en-GB" sz="3400" dirty="0">
                <a:latin typeface="Calibri" panose="020F0502020204030204" pitchFamily="34" charset="0"/>
                <a:cs typeface="Times New Roman" panose="02020603050405020304" pitchFamily="18" charset="0"/>
              </a:rPr>
              <a:t>of national diplomas among Member States.</a:t>
            </a:r>
          </a:p>
          <a:p>
            <a:pPr marL="457200" indent="-457200" algn="just">
              <a:buFont typeface="Arial" panose="020B0604020202020204" pitchFamily="34" charset="0"/>
              <a:buChar char="•"/>
            </a:pPr>
            <a:r>
              <a:rPr lang="en-GB" sz="3400" dirty="0">
                <a:latin typeface="Calibri" panose="020F0502020204030204" pitchFamily="34" charset="0"/>
                <a:cs typeface="Times New Roman" panose="02020603050405020304" pitchFamily="18" charset="0"/>
              </a:rPr>
              <a:t>The qualification of the engineer requires an approved engineering education, but full </a:t>
            </a:r>
            <a:r>
              <a:rPr lang="en-GB" sz="3400" dirty="0">
                <a:solidFill>
                  <a:srgbClr val="FF0000"/>
                </a:solidFill>
                <a:latin typeface="Calibri" panose="020F0502020204030204" pitchFamily="34" charset="0"/>
                <a:cs typeface="Times New Roman" panose="02020603050405020304" pitchFamily="18" charset="0"/>
              </a:rPr>
              <a:t>professional competence </a:t>
            </a:r>
            <a:r>
              <a:rPr lang="en-GB" sz="3400" dirty="0">
                <a:latin typeface="Calibri" panose="020F0502020204030204" pitchFamily="34" charset="0"/>
                <a:cs typeface="Times New Roman" panose="02020603050405020304" pitchFamily="18" charset="0"/>
              </a:rPr>
              <a:t>is only reached after gaining valid professional experience.</a:t>
            </a:r>
          </a:p>
          <a:p>
            <a:pPr marL="514350" algn="just">
              <a:lnSpc>
                <a:spcPct val="100000"/>
              </a:lnSpc>
              <a:spcBef>
                <a:spcPts val="0"/>
              </a:spcBef>
            </a:pPr>
            <a:endParaRPr lang="en-GB" dirty="0">
              <a:latin typeface="Calibri" panose="020F0502020204030204" pitchFamily="34" charset="0"/>
              <a:ea typeface="Georgia" panose="02040502050405020303" pitchFamily="18" charset="0"/>
              <a:cs typeface="Times New Roman" panose="02020603050405020304" pitchFamily="18" charset="0"/>
            </a:endParaRPr>
          </a:p>
          <a:p>
            <a:pPr marL="514350">
              <a:lnSpc>
                <a:spcPct val="100000"/>
              </a:lnSpc>
              <a:spcBef>
                <a:spcPts val="0"/>
              </a:spcBef>
              <a:buFont typeface="+mj-lt"/>
              <a:buAutoNum type="arabicPeriod"/>
            </a:pPr>
            <a:endParaRPr lang="en-GB" dirty="0"/>
          </a:p>
        </p:txBody>
      </p:sp>
    </p:spTree>
    <p:extLst>
      <p:ext uri="{BB962C8B-B14F-4D97-AF65-F5344CB8AC3E}">
        <p14:creationId xmlns:p14="http://schemas.microsoft.com/office/powerpoint/2010/main" val="567903233"/>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2198913" y="550892"/>
            <a:ext cx="10595857" cy="788513"/>
          </a:xfrm>
        </p:spPr>
        <p:txBody>
          <a:bodyPr>
            <a:normAutofit/>
          </a:bodyPr>
          <a:lstStyle/>
          <a:p>
            <a:pPr algn="ctr"/>
            <a:r>
              <a:rPr lang="en-GB" sz="4000" dirty="0">
                <a:solidFill>
                  <a:srgbClr val="FF0000"/>
                </a:solidFill>
              </a:rPr>
              <a:t>Introduction to the FEANI EUR ING</a:t>
            </a:r>
          </a:p>
        </p:txBody>
      </p:sp>
      <p:sp>
        <p:nvSpPr>
          <p:cNvPr id="11" name="Espace réservé du pied de page 3">
            <a:extLst>
              <a:ext uri="{FF2B5EF4-FFF2-40B4-BE49-F238E27FC236}">
                <a16:creationId xmlns:a16="http://schemas.microsoft.com/office/drawing/2014/main" id="{C5343BCE-1DD2-4B76-AC7F-00AAE4A77F05}"/>
              </a:ext>
            </a:extLst>
          </p:cNvPr>
          <p:cNvSpPr>
            <a:spLocks noGrp="1"/>
          </p:cNvSpPr>
          <p:nvPr>
            <p:ph type="ftr" sz="quarter" idx="10"/>
          </p:nvPr>
        </p:nvSpPr>
        <p:spPr>
          <a:xfrm>
            <a:off x="724142" y="9252858"/>
            <a:ext cx="11381422" cy="532474"/>
          </a:xfrm>
        </p:spPr>
        <p:txBody>
          <a:bodyPr/>
          <a:lstStyle/>
          <a:p>
            <a:r>
              <a:rPr lang="en-US" sz="1800" b="1" dirty="0">
                <a:effectLst/>
                <a:latin typeface="Calibri" panose="020F0502020204030204" pitchFamily="34" charset="0"/>
                <a:ea typeface="Calibri" panose="020F0502020204030204" pitchFamily="34" charset="0"/>
              </a:rPr>
              <a:t>KAZSEE Webinar, FEANI certification of Engineering Programs and Professional Engineers (EUR ING), 7 December 2021</a:t>
            </a:r>
            <a:endParaRPr lang="fr-BE" sz="1800" dirty="0"/>
          </a:p>
        </p:txBody>
      </p:sp>
      <p:sp>
        <p:nvSpPr>
          <p:cNvPr id="5" name="Espace réservé du numéro de diapositive 4"/>
          <p:cNvSpPr>
            <a:spLocks noGrp="1"/>
          </p:cNvSpPr>
          <p:nvPr>
            <p:ph type="sldNum" sz="quarter" idx="11"/>
          </p:nvPr>
        </p:nvSpPr>
        <p:spPr/>
        <p:txBody>
          <a:bodyPr/>
          <a:lstStyle/>
          <a:p>
            <a:fld id="{35783920-7F90-46A7-986D-E01BC8873495}" type="slidenum">
              <a:rPr lang="fr-BE" smtClean="0"/>
              <a:pPr/>
              <a:t>13</a:t>
            </a:fld>
            <a:endParaRPr lang="fr-BE"/>
          </a:p>
        </p:txBody>
      </p:sp>
      <p:sp>
        <p:nvSpPr>
          <p:cNvPr id="8" name="Espace réservé du contenu 2"/>
          <p:cNvSpPr txBox="1">
            <a:spLocks/>
          </p:cNvSpPr>
          <p:nvPr/>
        </p:nvSpPr>
        <p:spPr>
          <a:xfrm>
            <a:off x="435429" y="2057400"/>
            <a:ext cx="12641942" cy="6743700"/>
          </a:xfrm>
          <a:prstGeom prst="rect">
            <a:avLst/>
          </a:prstGeom>
        </p:spPr>
        <p:txBody>
          <a:bodyPr vert="horz" lIns="91440" tIns="45720" rIns="91440" bIns="45720" rtlCol="0">
            <a:normAutofit/>
          </a:bodyPr>
          <a:lstStyle/>
          <a:p>
            <a:pPr marL="0" marR="0" lvl="0" indent="0" defTabSz="1333470" rtl="0" eaLnBrk="1" fontAlgn="auto" latinLnBrk="0" hangingPunct="1">
              <a:lnSpc>
                <a:spcPct val="90000"/>
              </a:lnSpc>
              <a:spcBef>
                <a:spcPts val="3000"/>
              </a:spcBef>
              <a:spcAft>
                <a:spcPts val="0"/>
              </a:spcAft>
              <a:buClrTx/>
              <a:buSzTx/>
              <a:buFontTx/>
              <a:buChar char="-"/>
              <a:tabLst/>
              <a:defRPr/>
            </a:pPr>
            <a:endParaRPr kumimoji="0" lang="fr-BE" sz="2400" b="1" i="0" u="none" strike="noStrike" kern="1200" cap="none" spc="0" normalizeH="0" noProof="0">
              <a:ln>
                <a:noFill/>
              </a:ln>
              <a:solidFill>
                <a:schemeClr val="tx2"/>
              </a:solidFill>
              <a:effectLst/>
              <a:uLnTx/>
              <a:uFillTx/>
              <a:latin typeface="+mn-lt"/>
              <a:ea typeface="+mn-ea"/>
              <a:cs typeface="+mn-cs"/>
            </a:endParaRPr>
          </a:p>
        </p:txBody>
      </p:sp>
      <p:sp>
        <p:nvSpPr>
          <p:cNvPr id="9" name="Content Placeholder 6"/>
          <p:cNvSpPr txBox="1">
            <a:spLocks/>
          </p:cNvSpPr>
          <p:nvPr/>
        </p:nvSpPr>
        <p:spPr>
          <a:xfrm>
            <a:off x="944418" y="2847075"/>
            <a:ext cx="11955153" cy="5823399"/>
          </a:xfrm>
          <a:prstGeom prst="rect">
            <a:avLst/>
          </a:prstGeom>
        </p:spPr>
        <p:txBody>
          <a:bodyPr vert="horz" lIns="91440" tIns="45720" rIns="91440" bIns="45720" rtlCol="0">
            <a:normAutofit fontScale="92500" lnSpcReduction="10000"/>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pPr>
              <a:lnSpc>
                <a:spcPct val="120000"/>
              </a:lnSpc>
              <a:spcBef>
                <a:spcPts val="3600"/>
              </a:spcBef>
            </a:pPr>
            <a:endParaRPr lang="en-GB" sz="800" dirty="0">
              <a:effectLst/>
              <a:latin typeface="Calibri" panose="020F0502020204030204" pitchFamily="34" charset="0"/>
              <a:ea typeface="Georgia" panose="02040502050405020303" pitchFamily="18" charset="0"/>
              <a:cs typeface="Times New Roman" panose="02020603050405020304" pitchFamily="18" charset="0"/>
            </a:endParaRPr>
          </a:p>
          <a:p>
            <a:pPr algn="just"/>
            <a:r>
              <a:rPr lang="en-US" sz="3400" dirty="0">
                <a:latin typeface="Calibri" panose="020F0502020204030204" pitchFamily="34" charset="0"/>
                <a:cs typeface="Times New Roman" panose="02020603050405020304" pitchFamily="18" charset="0"/>
              </a:rPr>
              <a:t>Engineers should demonstrate having achieved </a:t>
            </a:r>
            <a:r>
              <a:rPr lang="en-US" sz="3400" dirty="0">
                <a:solidFill>
                  <a:srgbClr val="FF0000"/>
                </a:solidFill>
                <a:latin typeface="Calibri" panose="020F0502020204030204" pitchFamily="34" charset="0"/>
                <a:cs typeface="Times New Roman" panose="02020603050405020304" pitchFamily="18" charset="0"/>
              </a:rPr>
              <a:t>competence</a:t>
            </a:r>
            <a:r>
              <a:rPr lang="en-US" sz="3400" dirty="0">
                <a:latin typeface="Calibri" panose="020F0502020204030204" pitchFamily="34" charset="0"/>
                <a:cs typeface="Times New Roman" panose="02020603050405020304" pitchFamily="18" charset="0"/>
              </a:rPr>
              <a:t> in :</a:t>
            </a:r>
          </a:p>
          <a:p>
            <a:pPr marL="457200" indent="-457200" algn="just">
              <a:buFont typeface="+mj-lt"/>
              <a:buAutoNum type="arabicPeriod"/>
            </a:pPr>
            <a:r>
              <a:rPr lang="en-US" sz="3400" dirty="0">
                <a:latin typeface="Calibri" panose="020F0502020204030204" pitchFamily="34" charset="0"/>
                <a:cs typeface="Times New Roman" panose="02020603050405020304" pitchFamily="18" charset="0"/>
              </a:rPr>
              <a:t>Knowledge and Understanding</a:t>
            </a:r>
          </a:p>
          <a:p>
            <a:pPr marL="457200" indent="-457200" algn="just">
              <a:buFont typeface="+mj-lt"/>
              <a:buAutoNum type="arabicPeriod"/>
            </a:pPr>
            <a:r>
              <a:rPr lang="en-US" sz="3400" dirty="0">
                <a:latin typeface="Calibri" panose="020F0502020204030204" pitchFamily="34" charset="0"/>
                <a:cs typeface="Times New Roman" panose="02020603050405020304" pitchFamily="18" charset="0"/>
              </a:rPr>
              <a:t>Engineering Analysis</a:t>
            </a:r>
          </a:p>
          <a:p>
            <a:pPr marL="457200" indent="-457200" algn="just">
              <a:buFont typeface="+mj-lt"/>
              <a:buAutoNum type="arabicPeriod"/>
            </a:pPr>
            <a:r>
              <a:rPr lang="en-US" sz="3400" dirty="0">
                <a:latin typeface="Calibri" panose="020F0502020204030204" pitchFamily="34" charset="0"/>
                <a:cs typeface="Times New Roman" panose="02020603050405020304" pitchFamily="18" charset="0"/>
              </a:rPr>
              <a:t>Investigations</a:t>
            </a:r>
          </a:p>
          <a:p>
            <a:pPr marL="457200" indent="-457200" algn="just">
              <a:buFont typeface="+mj-lt"/>
              <a:buAutoNum type="arabicPeriod"/>
            </a:pPr>
            <a:r>
              <a:rPr lang="en-US" sz="3400" dirty="0">
                <a:latin typeface="Calibri" panose="020F0502020204030204" pitchFamily="34" charset="0"/>
                <a:cs typeface="Times New Roman" panose="02020603050405020304" pitchFamily="18" charset="0"/>
              </a:rPr>
              <a:t>Engineering Design</a:t>
            </a:r>
          </a:p>
          <a:p>
            <a:pPr marL="457200" indent="-457200" algn="just">
              <a:buFont typeface="+mj-lt"/>
              <a:buAutoNum type="arabicPeriod"/>
            </a:pPr>
            <a:r>
              <a:rPr lang="en-US" sz="3400" dirty="0">
                <a:latin typeface="Calibri" panose="020F0502020204030204" pitchFamily="34" charset="0"/>
                <a:cs typeface="Times New Roman" panose="02020603050405020304" pitchFamily="18" charset="0"/>
              </a:rPr>
              <a:t>Engineering Practice</a:t>
            </a:r>
          </a:p>
          <a:p>
            <a:pPr marL="457200" indent="-457200" algn="just">
              <a:buFont typeface="+mj-lt"/>
              <a:buAutoNum type="arabicPeriod"/>
            </a:pPr>
            <a:r>
              <a:rPr lang="en-US" sz="3400" dirty="0">
                <a:latin typeface="Calibri" panose="020F0502020204030204" pitchFamily="34" charset="0"/>
                <a:cs typeface="Times New Roman" panose="02020603050405020304" pitchFamily="18" charset="0"/>
              </a:rPr>
              <a:t>Transferable Skills</a:t>
            </a:r>
          </a:p>
        </p:txBody>
      </p:sp>
      <p:sp>
        <p:nvSpPr>
          <p:cNvPr id="10" name="Content Placeholder 6"/>
          <p:cNvSpPr txBox="1">
            <a:spLocks/>
          </p:cNvSpPr>
          <p:nvPr/>
        </p:nvSpPr>
        <p:spPr>
          <a:xfrm>
            <a:off x="1122218" y="2016929"/>
            <a:ext cx="11502977" cy="788513"/>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r>
              <a:rPr lang="en-GB" sz="3200" u="sng" dirty="0"/>
              <a:t>Professional Competence</a:t>
            </a:r>
            <a:endParaRPr lang="en-GB" sz="3200" dirty="0"/>
          </a:p>
        </p:txBody>
      </p:sp>
    </p:spTree>
    <p:extLst>
      <p:ext uri="{BB962C8B-B14F-4D97-AF65-F5344CB8AC3E}">
        <p14:creationId xmlns:p14="http://schemas.microsoft.com/office/powerpoint/2010/main" val="63799629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2373085" y="550892"/>
            <a:ext cx="10421685" cy="788513"/>
          </a:xfrm>
        </p:spPr>
        <p:txBody>
          <a:bodyPr>
            <a:normAutofit/>
          </a:bodyPr>
          <a:lstStyle/>
          <a:p>
            <a:pPr algn="ctr"/>
            <a:r>
              <a:rPr lang="en-GB" sz="4000" dirty="0">
                <a:solidFill>
                  <a:srgbClr val="FF0000"/>
                </a:solidFill>
              </a:rPr>
              <a:t>Introduction to the FEANI EUR ING?</a:t>
            </a:r>
          </a:p>
        </p:txBody>
      </p:sp>
      <p:sp>
        <p:nvSpPr>
          <p:cNvPr id="11" name="Espace réservé du pied de page 3">
            <a:extLst>
              <a:ext uri="{FF2B5EF4-FFF2-40B4-BE49-F238E27FC236}">
                <a16:creationId xmlns:a16="http://schemas.microsoft.com/office/drawing/2014/main" id="{C5343BCE-1DD2-4B76-AC7F-00AAE4A77F05}"/>
              </a:ext>
            </a:extLst>
          </p:cNvPr>
          <p:cNvSpPr>
            <a:spLocks noGrp="1"/>
          </p:cNvSpPr>
          <p:nvPr>
            <p:ph type="ftr" sz="quarter" idx="10"/>
          </p:nvPr>
        </p:nvSpPr>
        <p:spPr>
          <a:xfrm>
            <a:off x="724142" y="9184618"/>
            <a:ext cx="12464142" cy="748392"/>
          </a:xfrm>
        </p:spPr>
        <p:txBody>
          <a:bodyPr/>
          <a:lstStyle/>
          <a:p>
            <a:r>
              <a:rPr lang="en-US" sz="1800" b="1" dirty="0">
                <a:effectLst/>
                <a:latin typeface="Calibri" panose="020F0502020204030204" pitchFamily="34" charset="0"/>
                <a:ea typeface="Calibri" panose="020F0502020204030204" pitchFamily="34" charset="0"/>
              </a:rPr>
              <a:t>KAZSEE Webinar, FEANI certification of Engineering Programs and Professional Engineers (EUR ING), 7 December 2021</a:t>
            </a:r>
            <a:endParaRPr lang="fr-BE" sz="1800" dirty="0"/>
          </a:p>
        </p:txBody>
      </p:sp>
      <p:sp>
        <p:nvSpPr>
          <p:cNvPr id="5" name="Espace réservé du numéro de diapositive 4"/>
          <p:cNvSpPr>
            <a:spLocks noGrp="1"/>
          </p:cNvSpPr>
          <p:nvPr>
            <p:ph type="sldNum" sz="quarter" idx="11"/>
          </p:nvPr>
        </p:nvSpPr>
        <p:spPr/>
        <p:txBody>
          <a:bodyPr/>
          <a:lstStyle/>
          <a:p>
            <a:fld id="{35783920-7F90-46A7-986D-E01BC8873495}" type="slidenum">
              <a:rPr lang="fr-BE" smtClean="0"/>
              <a:pPr/>
              <a:t>14</a:t>
            </a:fld>
            <a:endParaRPr lang="fr-BE"/>
          </a:p>
        </p:txBody>
      </p:sp>
      <p:sp>
        <p:nvSpPr>
          <p:cNvPr id="8" name="Espace réservé du contenu 2"/>
          <p:cNvSpPr txBox="1">
            <a:spLocks/>
          </p:cNvSpPr>
          <p:nvPr/>
        </p:nvSpPr>
        <p:spPr>
          <a:xfrm>
            <a:off x="435429" y="2057400"/>
            <a:ext cx="12641942" cy="6743700"/>
          </a:xfrm>
          <a:prstGeom prst="rect">
            <a:avLst/>
          </a:prstGeom>
        </p:spPr>
        <p:txBody>
          <a:bodyPr vert="horz" lIns="91440" tIns="45720" rIns="91440" bIns="45720" rtlCol="0">
            <a:normAutofit/>
          </a:bodyPr>
          <a:lstStyle/>
          <a:p>
            <a:pPr marL="0" marR="0" lvl="0" indent="0" defTabSz="1333470" rtl="0" eaLnBrk="1" fontAlgn="auto" latinLnBrk="0" hangingPunct="1">
              <a:lnSpc>
                <a:spcPct val="90000"/>
              </a:lnSpc>
              <a:spcBef>
                <a:spcPts val="3000"/>
              </a:spcBef>
              <a:spcAft>
                <a:spcPts val="0"/>
              </a:spcAft>
              <a:buClrTx/>
              <a:buSzTx/>
              <a:buFontTx/>
              <a:buChar char="-"/>
              <a:tabLst/>
              <a:defRPr/>
            </a:pPr>
            <a:endParaRPr kumimoji="0" lang="fr-BE" sz="2400" b="1" i="0" u="none" strike="noStrike" kern="1200" cap="none" spc="0" normalizeH="0" noProof="0">
              <a:ln>
                <a:noFill/>
              </a:ln>
              <a:solidFill>
                <a:schemeClr val="tx2"/>
              </a:solidFill>
              <a:effectLst/>
              <a:uLnTx/>
              <a:uFillTx/>
              <a:latin typeface="+mn-lt"/>
              <a:ea typeface="+mn-ea"/>
              <a:cs typeface="+mn-cs"/>
            </a:endParaRPr>
          </a:p>
        </p:txBody>
      </p:sp>
      <p:sp>
        <p:nvSpPr>
          <p:cNvPr id="9" name="Content Placeholder 6"/>
          <p:cNvSpPr txBox="1">
            <a:spLocks/>
          </p:cNvSpPr>
          <p:nvPr/>
        </p:nvSpPr>
        <p:spPr>
          <a:xfrm>
            <a:off x="435429" y="2822233"/>
            <a:ext cx="12464142" cy="6019338"/>
          </a:xfrm>
          <a:prstGeom prst="rect">
            <a:avLst/>
          </a:prstGeom>
        </p:spPr>
        <p:txBody>
          <a:bodyPr vert="horz" lIns="91440" tIns="45720" rIns="91440" bIns="45720" rtlCol="0">
            <a:normAutofit fontScale="92500" lnSpcReduction="20000"/>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pPr>
              <a:lnSpc>
                <a:spcPct val="120000"/>
              </a:lnSpc>
              <a:spcBef>
                <a:spcPts val="3600"/>
              </a:spcBef>
            </a:pPr>
            <a:endParaRPr lang="en-GB" sz="800" dirty="0">
              <a:effectLst/>
              <a:latin typeface="Calibri" panose="020F0502020204030204" pitchFamily="34" charset="0"/>
              <a:ea typeface="Georgia" panose="02040502050405020303" pitchFamily="18" charset="0"/>
              <a:cs typeface="Times New Roman" panose="02020603050405020304" pitchFamily="18" charset="0"/>
            </a:endParaRPr>
          </a:p>
          <a:p>
            <a:pPr marL="457200" indent="-457200" algn="just">
              <a:buFont typeface="+mj-lt"/>
              <a:buAutoNum type="arabicPeriod"/>
            </a:pPr>
            <a:r>
              <a:rPr lang="en-US" sz="3100" dirty="0">
                <a:latin typeface="Calibri" panose="020F0502020204030204" pitchFamily="34" charset="0"/>
                <a:cs typeface="Times New Roman" panose="02020603050405020304" pitchFamily="18" charset="0"/>
              </a:rPr>
              <a:t>The EUR ING candidate submits an application (e-application tool on the FEANI website)</a:t>
            </a:r>
          </a:p>
          <a:p>
            <a:pPr marL="457200" indent="-457200" algn="just">
              <a:buFont typeface="+mj-lt"/>
              <a:buAutoNum type="arabicPeriod"/>
            </a:pPr>
            <a:r>
              <a:rPr lang="en-US" sz="3100" dirty="0">
                <a:latin typeface="Calibri" panose="020F0502020204030204" pitchFamily="34" charset="0"/>
                <a:cs typeface="Times New Roman" panose="02020603050405020304" pitchFamily="18" charset="0"/>
              </a:rPr>
              <a:t>The application is reviewed and validated by a FEANI </a:t>
            </a:r>
            <a:r>
              <a:rPr lang="en-US" sz="3100" dirty="0">
                <a:solidFill>
                  <a:srgbClr val="FF0000"/>
                </a:solidFill>
                <a:latin typeface="Calibri" panose="020F0502020204030204" pitchFamily="34" charset="0"/>
                <a:cs typeface="Times New Roman" panose="02020603050405020304" pitchFamily="18" charset="0"/>
              </a:rPr>
              <a:t>National</a:t>
            </a:r>
            <a:r>
              <a:rPr lang="en-US" sz="3100" dirty="0">
                <a:latin typeface="Calibri" panose="020F0502020204030204" pitchFamily="34" charset="0"/>
                <a:cs typeface="Times New Roman" panose="02020603050405020304" pitchFamily="18" charset="0"/>
              </a:rPr>
              <a:t> Monitoring Committee (</a:t>
            </a:r>
            <a:r>
              <a:rPr lang="en-US" sz="3100" dirty="0">
                <a:solidFill>
                  <a:srgbClr val="FF0000"/>
                </a:solidFill>
                <a:latin typeface="Calibri" panose="020F0502020204030204" pitchFamily="34" charset="0"/>
                <a:cs typeface="Times New Roman" panose="02020603050405020304" pitchFamily="18" charset="0"/>
              </a:rPr>
              <a:t>NMC</a:t>
            </a:r>
            <a:r>
              <a:rPr lang="en-US" sz="3100" dirty="0">
                <a:latin typeface="Calibri" panose="020F0502020204030204" pitchFamily="34" charset="0"/>
                <a:cs typeface="Times New Roman" panose="02020603050405020304" pitchFamily="18" charset="0"/>
              </a:rPr>
              <a:t>)</a:t>
            </a:r>
          </a:p>
          <a:p>
            <a:pPr marL="457200" indent="-457200" algn="just">
              <a:buFont typeface="+mj-lt"/>
              <a:buAutoNum type="arabicPeriod"/>
            </a:pPr>
            <a:r>
              <a:rPr lang="en-US" sz="3100" dirty="0">
                <a:latin typeface="Calibri" panose="020F0502020204030204" pitchFamily="34" charset="0"/>
                <a:cs typeface="Times New Roman" panose="02020603050405020304" pitchFamily="18" charset="0"/>
              </a:rPr>
              <a:t>The FEANI </a:t>
            </a:r>
            <a:r>
              <a:rPr lang="en-US" sz="3100" dirty="0">
                <a:solidFill>
                  <a:srgbClr val="FF0000"/>
                </a:solidFill>
                <a:latin typeface="Calibri" panose="020F0502020204030204" pitchFamily="34" charset="0"/>
                <a:cs typeface="Times New Roman" panose="02020603050405020304" pitchFamily="18" charset="0"/>
              </a:rPr>
              <a:t>European</a:t>
            </a:r>
            <a:r>
              <a:rPr lang="en-US" sz="3100" dirty="0">
                <a:latin typeface="Calibri" panose="020F0502020204030204" pitchFamily="34" charset="0"/>
                <a:cs typeface="Times New Roman" panose="02020603050405020304" pitchFamily="18" charset="0"/>
              </a:rPr>
              <a:t> Monitoring Committee (</a:t>
            </a:r>
            <a:r>
              <a:rPr lang="en-US" sz="3100" dirty="0">
                <a:solidFill>
                  <a:srgbClr val="FF0000"/>
                </a:solidFill>
                <a:latin typeface="Calibri" panose="020F0502020204030204" pitchFamily="34" charset="0"/>
                <a:cs typeface="Times New Roman" panose="02020603050405020304" pitchFamily="18" charset="0"/>
              </a:rPr>
              <a:t>EMC</a:t>
            </a:r>
            <a:r>
              <a:rPr lang="en-US" sz="3100" dirty="0">
                <a:latin typeface="Calibri" panose="020F0502020204030204" pitchFamily="34" charset="0"/>
                <a:cs typeface="Times New Roman" panose="02020603050405020304" pitchFamily="18" charset="0"/>
              </a:rPr>
              <a:t>) reviews and accepts or not, the application</a:t>
            </a:r>
          </a:p>
          <a:p>
            <a:pPr marL="457200" indent="-457200" algn="just">
              <a:buFont typeface="+mj-lt"/>
              <a:buAutoNum type="arabicPeriod"/>
            </a:pPr>
            <a:r>
              <a:rPr lang="en-US" sz="3100" dirty="0">
                <a:latin typeface="Calibri" panose="020F0502020204030204" pitchFamily="34" charset="0"/>
                <a:cs typeface="Times New Roman" panose="02020603050405020304" pitchFamily="18" charset="0"/>
              </a:rPr>
              <a:t>The FEANI Secretariat issues the </a:t>
            </a:r>
            <a:r>
              <a:rPr lang="en-US" sz="3100" dirty="0">
                <a:solidFill>
                  <a:srgbClr val="FF0000"/>
                </a:solidFill>
                <a:latin typeface="Calibri" panose="020F0502020204030204" pitchFamily="34" charset="0"/>
                <a:cs typeface="Times New Roman" panose="02020603050405020304" pitchFamily="18" charset="0"/>
              </a:rPr>
              <a:t>EUR ING certificate </a:t>
            </a:r>
            <a:r>
              <a:rPr lang="en-US" sz="3100" dirty="0">
                <a:latin typeface="Calibri" panose="020F0502020204030204" pitchFamily="34" charset="0"/>
                <a:cs typeface="Times New Roman" panose="02020603050405020304" pitchFamily="18" charset="0"/>
              </a:rPr>
              <a:t>and sends it to the NMC</a:t>
            </a:r>
          </a:p>
          <a:p>
            <a:pPr marL="457200" indent="-457200" algn="just">
              <a:buFont typeface="+mj-lt"/>
              <a:buAutoNum type="arabicPeriod"/>
            </a:pPr>
            <a:r>
              <a:rPr lang="en-US" sz="3100" dirty="0">
                <a:latin typeface="Calibri" panose="020F0502020204030204" pitchFamily="34" charset="0"/>
                <a:cs typeface="Times New Roman" panose="02020603050405020304" pitchFamily="18" charset="0"/>
              </a:rPr>
              <a:t>NMC liaises with the EUR ING applicant accordingly</a:t>
            </a:r>
          </a:p>
          <a:p>
            <a:pPr algn="just"/>
            <a:endParaRPr lang="en-US" sz="1300" dirty="0">
              <a:latin typeface="Calibri" panose="020F0502020204030204" pitchFamily="34" charset="0"/>
              <a:cs typeface="Times New Roman" panose="02020603050405020304" pitchFamily="18" charset="0"/>
            </a:endParaRPr>
          </a:p>
          <a:p>
            <a:pPr algn="just"/>
            <a:r>
              <a:rPr lang="en-US" sz="3100" dirty="0">
                <a:latin typeface="Calibri" panose="020F0502020204030204" pitchFamily="34" charset="0"/>
                <a:cs typeface="Times New Roman" panose="02020603050405020304" pitchFamily="18" charset="0"/>
              </a:rPr>
              <a:t>Not accepted applications can be re-submitted if information is missing</a:t>
            </a:r>
            <a:endParaRPr lang="en-GB" sz="3100" dirty="0">
              <a:latin typeface="Calibri" panose="020F0502020204030204" pitchFamily="34" charset="0"/>
              <a:cs typeface="Times New Roman" panose="02020603050405020304" pitchFamily="18" charset="0"/>
            </a:endParaRPr>
          </a:p>
        </p:txBody>
      </p:sp>
      <p:sp>
        <p:nvSpPr>
          <p:cNvPr id="10" name="Content Placeholder 6"/>
          <p:cNvSpPr txBox="1">
            <a:spLocks/>
          </p:cNvSpPr>
          <p:nvPr/>
        </p:nvSpPr>
        <p:spPr>
          <a:xfrm>
            <a:off x="1122218" y="2085169"/>
            <a:ext cx="11502977" cy="788513"/>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r>
              <a:rPr lang="en-GB" sz="3200" u="sng" dirty="0"/>
              <a:t>Procedure for EUR ING applications</a:t>
            </a:r>
            <a:endParaRPr lang="en-GB" sz="3200" dirty="0"/>
          </a:p>
        </p:txBody>
      </p:sp>
    </p:spTree>
    <p:extLst>
      <p:ext uri="{BB962C8B-B14F-4D97-AF65-F5344CB8AC3E}">
        <p14:creationId xmlns:p14="http://schemas.microsoft.com/office/powerpoint/2010/main" val="1934209584"/>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2329543" y="550892"/>
            <a:ext cx="10465228" cy="788513"/>
          </a:xfrm>
        </p:spPr>
        <p:txBody>
          <a:bodyPr>
            <a:normAutofit/>
          </a:bodyPr>
          <a:lstStyle/>
          <a:p>
            <a:pPr algn="ctr"/>
            <a:r>
              <a:rPr lang="en-GB" sz="4000" dirty="0">
                <a:solidFill>
                  <a:srgbClr val="FF0000"/>
                </a:solidFill>
              </a:rPr>
              <a:t>Introduction to the FEANI EUR ING</a:t>
            </a:r>
          </a:p>
        </p:txBody>
      </p:sp>
      <p:sp>
        <p:nvSpPr>
          <p:cNvPr id="11" name="Espace réservé du pied de page 3">
            <a:extLst>
              <a:ext uri="{FF2B5EF4-FFF2-40B4-BE49-F238E27FC236}">
                <a16:creationId xmlns:a16="http://schemas.microsoft.com/office/drawing/2014/main" id="{C5343BCE-1DD2-4B76-AC7F-00AAE4A77F05}"/>
              </a:ext>
            </a:extLst>
          </p:cNvPr>
          <p:cNvSpPr>
            <a:spLocks noGrp="1"/>
          </p:cNvSpPr>
          <p:nvPr>
            <p:ph type="ftr" sz="quarter" idx="10"/>
          </p:nvPr>
        </p:nvSpPr>
        <p:spPr>
          <a:xfrm>
            <a:off x="724142" y="9252858"/>
            <a:ext cx="11901053" cy="396109"/>
          </a:xfrm>
        </p:spPr>
        <p:txBody>
          <a:bodyPr/>
          <a:lstStyle/>
          <a:p>
            <a:r>
              <a:rPr lang="en-US" sz="1800" b="1" dirty="0">
                <a:effectLst/>
                <a:latin typeface="Calibri" panose="020F0502020204030204" pitchFamily="34" charset="0"/>
                <a:ea typeface="Calibri" panose="020F0502020204030204" pitchFamily="34" charset="0"/>
              </a:rPr>
              <a:t>KAZSEE Webinar, FEANI certification of Engineering Programs and Professional Engineers (EUR ING), 7 December 2021</a:t>
            </a:r>
            <a:endParaRPr lang="fr-BE" sz="1800" dirty="0"/>
          </a:p>
        </p:txBody>
      </p:sp>
      <p:sp>
        <p:nvSpPr>
          <p:cNvPr id="5" name="Espace réservé du numéro de diapositive 4"/>
          <p:cNvSpPr>
            <a:spLocks noGrp="1"/>
          </p:cNvSpPr>
          <p:nvPr>
            <p:ph type="sldNum" sz="quarter" idx="11"/>
          </p:nvPr>
        </p:nvSpPr>
        <p:spPr/>
        <p:txBody>
          <a:bodyPr/>
          <a:lstStyle/>
          <a:p>
            <a:fld id="{35783920-7F90-46A7-986D-E01BC8873495}" type="slidenum">
              <a:rPr lang="fr-BE" smtClean="0"/>
              <a:pPr/>
              <a:t>15</a:t>
            </a:fld>
            <a:endParaRPr lang="fr-BE"/>
          </a:p>
        </p:txBody>
      </p:sp>
      <p:sp>
        <p:nvSpPr>
          <p:cNvPr id="8" name="Espace réservé du contenu 2"/>
          <p:cNvSpPr txBox="1">
            <a:spLocks/>
          </p:cNvSpPr>
          <p:nvPr/>
        </p:nvSpPr>
        <p:spPr>
          <a:xfrm>
            <a:off x="435429" y="2057400"/>
            <a:ext cx="12641942" cy="6743700"/>
          </a:xfrm>
          <a:prstGeom prst="rect">
            <a:avLst/>
          </a:prstGeom>
        </p:spPr>
        <p:txBody>
          <a:bodyPr vert="horz" lIns="91440" tIns="45720" rIns="91440" bIns="45720" rtlCol="0">
            <a:normAutofit/>
          </a:bodyPr>
          <a:lstStyle/>
          <a:p>
            <a:pPr marL="0" marR="0" lvl="0" indent="0" defTabSz="1333470" rtl="0" eaLnBrk="1" fontAlgn="auto" latinLnBrk="0" hangingPunct="1">
              <a:lnSpc>
                <a:spcPct val="90000"/>
              </a:lnSpc>
              <a:spcBef>
                <a:spcPts val="3000"/>
              </a:spcBef>
              <a:spcAft>
                <a:spcPts val="0"/>
              </a:spcAft>
              <a:buClrTx/>
              <a:buSzTx/>
              <a:buFontTx/>
              <a:buChar char="-"/>
              <a:tabLst/>
              <a:defRPr/>
            </a:pPr>
            <a:endParaRPr kumimoji="0" lang="fr-BE" sz="2400" b="1" i="0" u="none" strike="noStrike" kern="1200" cap="none" spc="0" normalizeH="0" noProof="0">
              <a:ln>
                <a:noFill/>
              </a:ln>
              <a:solidFill>
                <a:schemeClr val="tx2"/>
              </a:solidFill>
              <a:effectLst/>
              <a:uLnTx/>
              <a:uFillTx/>
              <a:latin typeface="+mn-lt"/>
              <a:ea typeface="+mn-ea"/>
              <a:cs typeface="+mn-cs"/>
            </a:endParaRPr>
          </a:p>
        </p:txBody>
      </p:sp>
      <p:sp>
        <p:nvSpPr>
          <p:cNvPr id="9" name="Content Placeholder 6"/>
          <p:cNvSpPr txBox="1">
            <a:spLocks/>
          </p:cNvSpPr>
          <p:nvPr/>
        </p:nvSpPr>
        <p:spPr>
          <a:xfrm>
            <a:off x="614149" y="3018172"/>
            <a:ext cx="12285422" cy="5823399"/>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pPr>
              <a:lnSpc>
                <a:spcPct val="120000"/>
              </a:lnSpc>
              <a:spcBef>
                <a:spcPts val="3600"/>
              </a:spcBef>
            </a:pPr>
            <a:endParaRPr lang="en-GB" sz="800" dirty="0">
              <a:effectLst/>
              <a:latin typeface="Calibri" panose="020F0502020204030204" pitchFamily="34" charset="0"/>
              <a:ea typeface="Georgia" panose="02040502050405020303" pitchFamily="18" charset="0"/>
              <a:cs typeface="Times New Roman" panose="02020603050405020304" pitchFamily="18" charset="0"/>
            </a:endParaRPr>
          </a:p>
          <a:p>
            <a:pPr algn="just"/>
            <a:r>
              <a:rPr lang="en-US" sz="1800" dirty="0">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457200" indent="-457200" algn="just">
              <a:buFont typeface="Arial" panose="020B0604020202020204" pitchFamily="34" charset="0"/>
              <a:buChar char="•"/>
            </a:pPr>
            <a:r>
              <a:rPr lang="en-US" sz="2900" dirty="0">
                <a:latin typeface="Calibri" panose="020F0502020204030204" pitchFamily="34" charset="0"/>
                <a:cs typeface="Times New Roman" panose="02020603050405020304" pitchFamily="18" charset="0"/>
              </a:rPr>
              <a:t>Candidates must be a </a:t>
            </a:r>
            <a:r>
              <a:rPr lang="en-US" sz="2900" dirty="0">
                <a:solidFill>
                  <a:srgbClr val="FF0000"/>
                </a:solidFill>
                <a:latin typeface="Calibri" panose="020F0502020204030204" pitchFamily="34" charset="0"/>
                <a:cs typeface="Times New Roman" panose="02020603050405020304" pitchFamily="18" charset="0"/>
              </a:rPr>
              <a:t>member</a:t>
            </a:r>
            <a:r>
              <a:rPr lang="en-US" sz="2900" dirty="0">
                <a:latin typeface="Calibri" panose="020F0502020204030204" pitchFamily="34" charset="0"/>
                <a:cs typeface="Times New Roman" panose="02020603050405020304" pitchFamily="18" charset="0"/>
              </a:rPr>
              <a:t> of one of the FEANI National Member Organizations</a:t>
            </a:r>
          </a:p>
          <a:p>
            <a:pPr marL="457200" indent="-457200" algn="just">
              <a:buFont typeface="Arial" panose="020B0604020202020204" pitchFamily="34" charset="0"/>
              <a:buChar char="•"/>
            </a:pPr>
            <a:r>
              <a:rPr lang="en-US" sz="2900" dirty="0">
                <a:latin typeface="Calibri" panose="020F0502020204030204" pitchFamily="34" charset="0"/>
                <a:cs typeface="Times New Roman" panose="02020603050405020304" pitchFamily="18" charset="0"/>
              </a:rPr>
              <a:t>Applications are sent to the National Monitoring Committee (NMC) in the country where he/she holds </a:t>
            </a:r>
            <a:r>
              <a:rPr lang="en-US" sz="2900" dirty="0">
                <a:solidFill>
                  <a:srgbClr val="FF0000"/>
                </a:solidFill>
                <a:latin typeface="Calibri" panose="020F0502020204030204" pitchFamily="34" charset="0"/>
                <a:cs typeface="Times New Roman" panose="02020603050405020304" pitchFamily="18" charset="0"/>
              </a:rPr>
              <a:t>membership</a:t>
            </a:r>
          </a:p>
          <a:p>
            <a:pPr marL="457200" indent="-457200" algn="just">
              <a:buFont typeface="Arial" panose="020B0604020202020204" pitchFamily="34" charset="0"/>
              <a:buChar char="•"/>
            </a:pPr>
            <a:r>
              <a:rPr lang="en-US" sz="2900" dirty="0">
                <a:latin typeface="Calibri" panose="020F0502020204030204" pitchFamily="34" charset="0"/>
                <a:cs typeface="Times New Roman" panose="02020603050405020304" pitchFamily="18" charset="0"/>
              </a:rPr>
              <a:t>NMCs can be contacted for more information and guidance</a:t>
            </a:r>
          </a:p>
        </p:txBody>
      </p:sp>
      <p:sp>
        <p:nvSpPr>
          <p:cNvPr id="10" name="Content Placeholder 6"/>
          <p:cNvSpPr txBox="1">
            <a:spLocks/>
          </p:cNvSpPr>
          <p:nvPr/>
        </p:nvSpPr>
        <p:spPr>
          <a:xfrm>
            <a:off x="1122218" y="2371773"/>
            <a:ext cx="11502977" cy="788513"/>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r>
              <a:rPr lang="en-GB" sz="3200" u="sng" dirty="0"/>
              <a:t>Prerequisites for the EUR ING</a:t>
            </a:r>
            <a:endParaRPr lang="en-GB" sz="3200" dirty="0"/>
          </a:p>
        </p:txBody>
      </p:sp>
    </p:spTree>
    <p:extLst>
      <p:ext uri="{BB962C8B-B14F-4D97-AF65-F5344CB8AC3E}">
        <p14:creationId xmlns:p14="http://schemas.microsoft.com/office/powerpoint/2010/main" val="195257766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2220685" y="550892"/>
            <a:ext cx="10574085" cy="788513"/>
          </a:xfrm>
        </p:spPr>
        <p:txBody>
          <a:bodyPr>
            <a:normAutofit/>
          </a:bodyPr>
          <a:lstStyle/>
          <a:p>
            <a:pPr algn="ctr"/>
            <a:r>
              <a:rPr lang="en-GB" sz="4000" dirty="0">
                <a:solidFill>
                  <a:srgbClr val="FF0000"/>
                </a:solidFill>
              </a:rPr>
              <a:t>Introduction to the FEANI EUR ING</a:t>
            </a:r>
          </a:p>
        </p:txBody>
      </p:sp>
      <p:sp>
        <p:nvSpPr>
          <p:cNvPr id="11" name="Espace réservé du pied de page 3">
            <a:extLst>
              <a:ext uri="{FF2B5EF4-FFF2-40B4-BE49-F238E27FC236}">
                <a16:creationId xmlns:a16="http://schemas.microsoft.com/office/drawing/2014/main" id="{C5343BCE-1DD2-4B76-AC7F-00AAE4A77F05}"/>
              </a:ext>
            </a:extLst>
          </p:cNvPr>
          <p:cNvSpPr>
            <a:spLocks noGrp="1"/>
          </p:cNvSpPr>
          <p:nvPr>
            <p:ph type="ftr" sz="quarter" idx="10"/>
          </p:nvPr>
        </p:nvSpPr>
        <p:spPr>
          <a:xfrm>
            <a:off x="724142" y="9252858"/>
            <a:ext cx="11422365" cy="509014"/>
          </a:xfrm>
        </p:spPr>
        <p:txBody>
          <a:bodyPr/>
          <a:lstStyle/>
          <a:p>
            <a:r>
              <a:rPr lang="en-US" sz="1800" b="1" dirty="0">
                <a:effectLst/>
                <a:latin typeface="Calibri" panose="020F0502020204030204" pitchFamily="34" charset="0"/>
                <a:ea typeface="Calibri" panose="020F0502020204030204" pitchFamily="34" charset="0"/>
              </a:rPr>
              <a:t>KAZSEE Webinar, FEANI certification of Engineering Programs and Professional Engineers (EUR ING), 7 December 2021</a:t>
            </a:r>
            <a:endParaRPr lang="fr-BE" sz="1800" dirty="0"/>
          </a:p>
        </p:txBody>
      </p:sp>
      <p:sp>
        <p:nvSpPr>
          <p:cNvPr id="5" name="Espace réservé du numéro de diapositive 4"/>
          <p:cNvSpPr>
            <a:spLocks noGrp="1"/>
          </p:cNvSpPr>
          <p:nvPr>
            <p:ph type="sldNum" sz="quarter" idx="11"/>
          </p:nvPr>
        </p:nvSpPr>
        <p:spPr/>
        <p:txBody>
          <a:bodyPr/>
          <a:lstStyle/>
          <a:p>
            <a:fld id="{35783920-7F90-46A7-986D-E01BC8873495}" type="slidenum">
              <a:rPr lang="fr-BE" smtClean="0"/>
              <a:pPr/>
              <a:t>16</a:t>
            </a:fld>
            <a:endParaRPr lang="fr-BE"/>
          </a:p>
        </p:txBody>
      </p:sp>
      <p:sp>
        <p:nvSpPr>
          <p:cNvPr id="8" name="Espace réservé du contenu 2"/>
          <p:cNvSpPr txBox="1">
            <a:spLocks/>
          </p:cNvSpPr>
          <p:nvPr/>
        </p:nvSpPr>
        <p:spPr>
          <a:xfrm>
            <a:off x="435429" y="2057400"/>
            <a:ext cx="12641942" cy="6743700"/>
          </a:xfrm>
          <a:prstGeom prst="rect">
            <a:avLst/>
          </a:prstGeom>
        </p:spPr>
        <p:txBody>
          <a:bodyPr vert="horz" lIns="91440" tIns="45720" rIns="91440" bIns="45720" rtlCol="0">
            <a:normAutofit/>
          </a:bodyPr>
          <a:lstStyle/>
          <a:p>
            <a:pPr marL="0" marR="0" lvl="0" indent="0" defTabSz="1333470" rtl="0" eaLnBrk="1" fontAlgn="auto" latinLnBrk="0" hangingPunct="1">
              <a:lnSpc>
                <a:spcPct val="90000"/>
              </a:lnSpc>
              <a:spcBef>
                <a:spcPts val="3000"/>
              </a:spcBef>
              <a:spcAft>
                <a:spcPts val="0"/>
              </a:spcAft>
              <a:buClrTx/>
              <a:buSzTx/>
              <a:buFontTx/>
              <a:buChar char="-"/>
              <a:tabLst/>
              <a:defRPr/>
            </a:pPr>
            <a:endParaRPr kumimoji="0" lang="fr-BE" sz="2400" b="1" i="0" u="none" strike="noStrike" kern="1200" cap="none" spc="0" normalizeH="0" noProof="0">
              <a:ln>
                <a:noFill/>
              </a:ln>
              <a:solidFill>
                <a:schemeClr val="tx2"/>
              </a:solidFill>
              <a:effectLst/>
              <a:uLnTx/>
              <a:uFillTx/>
              <a:latin typeface="+mn-lt"/>
              <a:ea typeface="+mn-ea"/>
              <a:cs typeface="+mn-cs"/>
            </a:endParaRPr>
          </a:p>
        </p:txBody>
      </p:sp>
      <p:sp>
        <p:nvSpPr>
          <p:cNvPr id="9" name="Content Placeholder 6"/>
          <p:cNvSpPr txBox="1">
            <a:spLocks/>
          </p:cNvSpPr>
          <p:nvPr/>
        </p:nvSpPr>
        <p:spPr>
          <a:xfrm>
            <a:off x="614149" y="3018172"/>
            <a:ext cx="12285422" cy="5823399"/>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pPr>
              <a:lnSpc>
                <a:spcPct val="120000"/>
              </a:lnSpc>
              <a:spcBef>
                <a:spcPts val="3600"/>
              </a:spcBef>
            </a:pPr>
            <a:endParaRPr lang="en-GB" sz="800" dirty="0">
              <a:effectLst/>
              <a:latin typeface="Calibri" panose="020F0502020204030204" pitchFamily="34" charset="0"/>
              <a:ea typeface="Georgia" panose="02040502050405020303" pitchFamily="18" charset="0"/>
              <a:cs typeface="Times New Roman" panose="02020603050405020304" pitchFamily="18" charset="0"/>
            </a:endParaRPr>
          </a:p>
          <a:p>
            <a:pPr algn="just"/>
            <a:r>
              <a:rPr lang="en-US" sz="1800" dirty="0">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457200" indent="-457200" algn="just">
              <a:buFont typeface="Arial" panose="020B0604020202020204" pitchFamily="34" charset="0"/>
              <a:buChar char="•"/>
            </a:pPr>
            <a:r>
              <a:rPr lang="en-US" sz="2900" dirty="0">
                <a:solidFill>
                  <a:srgbClr val="FF0000"/>
                </a:solidFill>
                <a:latin typeface="Calibri" panose="020F0502020204030204" pitchFamily="34" charset="0"/>
                <a:cs typeface="Times New Roman" panose="02020603050405020304" pitchFamily="18" charset="0"/>
              </a:rPr>
              <a:t>Engineering Education</a:t>
            </a:r>
            <a:r>
              <a:rPr lang="en-US" sz="2900" dirty="0">
                <a:latin typeface="Calibri" panose="020F0502020204030204" pitchFamily="34" charset="0"/>
                <a:cs typeface="Times New Roman" panose="02020603050405020304" pitchFamily="18" charset="0"/>
              </a:rPr>
              <a:t>: must provide a thorough knowledge of the principles of engineering, based on mathematics, physics and computer science, appropriate to the discipline</a:t>
            </a:r>
          </a:p>
          <a:p>
            <a:pPr marL="457200" indent="-457200" algn="just">
              <a:buFont typeface="Arial" panose="020B0604020202020204" pitchFamily="34" charset="0"/>
              <a:buChar char="•"/>
            </a:pPr>
            <a:r>
              <a:rPr lang="en-US" sz="2900" dirty="0">
                <a:solidFill>
                  <a:srgbClr val="FF0000"/>
                </a:solidFill>
                <a:latin typeface="Calibri" panose="020F0502020204030204" pitchFamily="34" charset="0"/>
                <a:cs typeface="Times New Roman" panose="02020603050405020304" pitchFamily="18" charset="0"/>
              </a:rPr>
              <a:t>Professional Engineering Education</a:t>
            </a:r>
            <a:r>
              <a:rPr lang="en-US" sz="2900" dirty="0">
                <a:latin typeface="Calibri" panose="020F0502020204030204" pitchFamily="34" charset="0"/>
                <a:cs typeface="Times New Roman" panose="02020603050405020304" pitchFamily="18" charset="0"/>
              </a:rPr>
              <a:t>: </a:t>
            </a:r>
            <a:r>
              <a:rPr lang="en-GB" sz="2900" dirty="0">
                <a:latin typeface="Calibri" panose="020F0502020204030204" pitchFamily="34" charset="0"/>
                <a:cs typeface="Times New Roman" panose="02020603050405020304" pitchFamily="18" charset="0"/>
              </a:rPr>
              <a:t>the solution of problems requiring the application of engineering science </a:t>
            </a:r>
            <a:endParaRPr lang="en-US" sz="2900" dirty="0">
              <a:latin typeface="Calibri" panose="020F0502020204030204" pitchFamily="34" charset="0"/>
              <a:cs typeface="Times New Roman" panose="02020603050405020304" pitchFamily="18" charset="0"/>
            </a:endParaRPr>
          </a:p>
        </p:txBody>
      </p:sp>
      <p:sp>
        <p:nvSpPr>
          <p:cNvPr id="10" name="Content Placeholder 6"/>
          <p:cNvSpPr txBox="1">
            <a:spLocks/>
          </p:cNvSpPr>
          <p:nvPr/>
        </p:nvSpPr>
        <p:spPr>
          <a:xfrm>
            <a:off x="1122218" y="2016929"/>
            <a:ext cx="11502977" cy="788513"/>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r>
              <a:rPr lang="en-GB" sz="3200" u="sng" dirty="0"/>
              <a:t>Prerequisites for the EUR ING</a:t>
            </a:r>
            <a:endParaRPr lang="en-GB" sz="3200" dirty="0"/>
          </a:p>
        </p:txBody>
      </p:sp>
    </p:spTree>
    <p:extLst>
      <p:ext uri="{BB962C8B-B14F-4D97-AF65-F5344CB8AC3E}">
        <p14:creationId xmlns:p14="http://schemas.microsoft.com/office/powerpoint/2010/main" val="2064761616"/>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122219" y="443344"/>
            <a:ext cx="11305308" cy="886691"/>
          </a:xfrm>
          <a:prstGeom prst="rect">
            <a:avLst/>
          </a:prstGeom>
        </p:spPr>
        <p:txBody>
          <a:bodyPr>
            <a:normAutofit fontScale="90000"/>
          </a:bodyPr>
          <a:lstStyle/>
          <a:p>
            <a:br>
              <a:rPr lang="fr-BE" dirty="0"/>
            </a:br>
            <a:r>
              <a:rPr lang="fr-BE" dirty="0"/>
              <a:t> </a:t>
            </a:r>
            <a:br>
              <a:rPr lang="fr-BE" dirty="0"/>
            </a:br>
            <a:br>
              <a:rPr lang="fr-BE" dirty="0"/>
            </a:br>
            <a:br>
              <a:rPr lang="fr-BE" dirty="0"/>
            </a:br>
            <a:br>
              <a:rPr lang="fr-BE" dirty="0"/>
            </a:br>
            <a:br>
              <a:rPr lang="en-US" b="1" dirty="0"/>
            </a:br>
            <a:r>
              <a:rPr lang="en-US" dirty="0"/>
              <a:t> </a:t>
            </a:r>
            <a:r>
              <a:rPr lang="en-US" sz="2700" dirty="0"/>
              <a:t>DIRECTIVE 2013/55/EU  - Common Training Framework (CTF)</a:t>
            </a:r>
            <a:br>
              <a:rPr lang="en-US" b="1" dirty="0"/>
            </a:br>
            <a:endParaRPr lang="fr-BE" dirty="0"/>
          </a:p>
        </p:txBody>
      </p:sp>
      <p:sp>
        <p:nvSpPr>
          <p:cNvPr id="5" name="Espace réservé du numéro de diapositive 4"/>
          <p:cNvSpPr>
            <a:spLocks noGrp="1"/>
          </p:cNvSpPr>
          <p:nvPr>
            <p:ph type="sldNum" sz="quarter" idx="11"/>
          </p:nvPr>
        </p:nvSpPr>
        <p:spPr/>
        <p:txBody>
          <a:bodyPr/>
          <a:lstStyle/>
          <a:p>
            <a:fld id="{35783920-7F90-46A7-986D-E01BC8873495}" type="slidenum">
              <a:rPr lang="fr-BE" smtClean="0"/>
              <a:pPr/>
              <a:t>17</a:t>
            </a:fld>
            <a:endParaRPr lang="fr-BE"/>
          </a:p>
        </p:txBody>
      </p:sp>
      <p:sp>
        <p:nvSpPr>
          <p:cNvPr id="8" name="Espace réservé du contenu 2"/>
          <p:cNvSpPr txBox="1">
            <a:spLocks/>
          </p:cNvSpPr>
          <p:nvPr/>
        </p:nvSpPr>
        <p:spPr>
          <a:xfrm>
            <a:off x="435429" y="2057400"/>
            <a:ext cx="12641942" cy="6743700"/>
          </a:xfrm>
          <a:prstGeom prst="rect">
            <a:avLst/>
          </a:prstGeom>
        </p:spPr>
        <p:txBody>
          <a:bodyPr vert="horz" lIns="91440" tIns="45720" rIns="91440" bIns="45720" rtlCol="0">
            <a:normAutofit/>
          </a:bodyPr>
          <a:lstStyle/>
          <a:p>
            <a:pPr marL="0" marR="0" lvl="0" indent="0" defTabSz="1333470" rtl="0" eaLnBrk="1" fontAlgn="auto" latinLnBrk="0" hangingPunct="1">
              <a:lnSpc>
                <a:spcPct val="90000"/>
              </a:lnSpc>
              <a:spcBef>
                <a:spcPts val="3000"/>
              </a:spcBef>
              <a:spcAft>
                <a:spcPts val="0"/>
              </a:spcAft>
              <a:buClrTx/>
              <a:buSzTx/>
              <a:buFontTx/>
              <a:buChar char="-"/>
              <a:tabLst/>
              <a:defRPr/>
            </a:pPr>
            <a:endParaRPr kumimoji="0" lang="fr-BE" sz="2400" b="1" i="0" u="none" strike="noStrike" kern="1200" cap="none" spc="0" normalizeH="0" noProof="0">
              <a:ln>
                <a:noFill/>
              </a:ln>
              <a:solidFill>
                <a:schemeClr val="tx2"/>
              </a:solidFill>
              <a:effectLst/>
              <a:uLnTx/>
              <a:uFillTx/>
              <a:latin typeface="+mn-lt"/>
              <a:ea typeface="+mn-ea"/>
              <a:cs typeface="+mn-cs"/>
            </a:endParaRPr>
          </a:p>
        </p:txBody>
      </p:sp>
      <p:sp>
        <p:nvSpPr>
          <p:cNvPr id="7" name="Content Placeholder 6"/>
          <p:cNvSpPr>
            <a:spLocks noGrp="1"/>
          </p:cNvSpPr>
          <p:nvPr>
            <p:ph sz="half" idx="1"/>
          </p:nvPr>
        </p:nvSpPr>
        <p:spPr>
          <a:xfrm>
            <a:off x="2460171" y="550892"/>
            <a:ext cx="10334600" cy="788513"/>
          </a:xfrm>
        </p:spPr>
        <p:txBody>
          <a:bodyPr>
            <a:normAutofit/>
          </a:bodyPr>
          <a:lstStyle/>
          <a:p>
            <a:pPr algn="ctr"/>
            <a:r>
              <a:rPr lang="en-GB" sz="4000" dirty="0">
                <a:solidFill>
                  <a:srgbClr val="FF0000"/>
                </a:solidFill>
              </a:rPr>
              <a:t>Introduction to the FEANI EUR ING</a:t>
            </a:r>
          </a:p>
        </p:txBody>
      </p:sp>
      <p:sp>
        <p:nvSpPr>
          <p:cNvPr id="9" name="Content Placeholder 6"/>
          <p:cNvSpPr txBox="1">
            <a:spLocks/>
          </p:cNvSpPr>
          <p:nvPr/>
        </p:nvSpPr>
        <p:spPr>
          <a:xfrm>
            <a:off x="382788" y="2298299"/>
            <a:ext cx="12641942" cy="5823399"/>
          </a:xfrm>
          <a:prstGeom prst="rect">
            <a:avLst/>
          </a:prstGeom>
        </p:spPr>
        <p:txBody>
          <a:bodyPr vert="horz" lIns="91440" tIns="45720" rIns="91440" bIns="45720" rtlCol="0">
            <a:normAutofit fontScale="85000" lnSpcReduction="10000"/>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pPr>
              <a:lnSpc>
                <a:spcPct val="120000"/>
              </a:lnSpc>
              <a:spcBef>
                <a:spcPts val="3600"/>
              </a:spcBef>
            </a:pPr>
            <a:r>
              <a:rPr lang="en-GB" sz="3200" u="sng" dirty="0"/>
              <a:t>EUR ING Criteria</a:t>
            </a:r>
          </a:p>
          <a:p>
            <a:pPr algn="just">
              <a:spcAft>
                <a:spcPts val="750"/>
              </a:spcAft>
            </a:pPr>
            <a:r>
              <a:rPr lang="en-GB" sz="3100" dirty="0">
                <a:latin typeface="Calibri" panose="020F0502020204030204" pitchFamily="34" charset="0"/>
                <a:cs typeface="Times New Roman" panose="02020603050405020304" pitchFamily="18" charset="0"/>
              </a:rPr>
              <a:t>The qualification of the engineer first requires an approved engineering education. But full </a:t>
            </a:r>
            <a:r>
              <a:rPr lang="en-GB" sz="3100" dirty="0">
                <a:solidFill>
                  <a:srgbClr val="FF0000"/>
                </a:solidFill>
                <a:latin typeface="Calibri" panose="020F0502020204030204" pitchFamily="34" charset="0"/>
                <a:cs typeface="Times New Roman" panose="02020603050405020304" pitchFamily="18" charset="0"/>
              </a:rPr>
              <a:t>professional competence </a:t>
            </a:r>
            <a:r>
              <a:rPr lang="en-GB" sz="3100" dirty="0">
                <a:latin typeface="Calibri" panose="020F0502020204030204" pitchFamily="34" charset="0"/>
                <a:cs typeface="Times New Roman" panose="02020603050405020304" pitchFamily="18" charset="0"/>
              </a:rPr>
              <a:t>is only reached after gaining valid professional experience:</a:t>
            </a:r>
          </a:p>
          <a:p>
            <a:pPr marL="457200" indent="-457200">
              <a:spcAft>
                <a:spcPts val="750"/>
              </a:spcAft>
              <a:buFont typeface="Arial" panose="020B0604020202020204" pitchFamily="34" charset="0"/>
              <a:buChar char="•"/>
            </a:pPr>
            <a:r>
              <a:rPr lang="en-GB" sz="3100" dirty="0">
                <a:latin typeface="Calibri" panose="020F0502020204030204" pitchFamily="34" charset="0"/>
                <a:cs typeface="Times New Roman" panose="02020603050405020304" pitchFamily="18" charset="0"/>
              </a:rPr>
              <a:t>For “normal cases”: a minimum total period of </a:t>
            </a:r>
            <a:r>
              <a:rPr lang="en-GB" sz="3100" dirty="0">
                <a:solidFill>
                  <a:srgbClr val="FF0000"/>
                </a:solidFill>
                <a:latin typeface="Calibri" panose="020F0502020204030204" pitchFamily="34" charset="0"/>
                <a:cs typeface="Times New Roman" panose="02020603050405020304" pitchFamily="18" charset="0"/>
              </a:rPr>
              <a:t>seven years' formation</a:t>
            </a:r>
            <a:r>
              <a:rPr lang="en-GB" sz="3100" dirty="0">
                <a:latin typeface="Calibri" panose="020F0502020204030204" pitchFamily="34" charset="0"/>
                <a:cs typeface="Times New Roman" panose="02020603050405020304" pitchFamily="18" charset="0"/>
              </a:rPr>
              <a:t> (education and experience), after a secondary education at a high level normally awarded at the age of about 18 years </a:t>
            </a:r>
            <a:br>
              <a:rPr lang="en-GB" sz="3100" dirty="0">
                <a:latin typeface="Calibri" panose="020F0502020204030204" pitchFamily="34" charset="0"/>
                <a:cs typeface="Times New Roman" panose="02020603050405020304" pitchFamily="18" charset="0"/>
              </a:rPr>
            </a:br>
            <a:r>
              <a:rPr lang="en-GB" sz="3100" dirty="0">
                <a:latin typeface="Calibri" panose="020F0502020204030204" pitchFamily="34" charset="0"/>
                <a:cs typeface="Times New Roman" panose="02020603050405020304" pitchFamily="18" charset="0"/>
              </a:rPr>
              <a:t>	</a:t>
            </a:r>
            <a:br>
              <a:rPr lang="en-GB" sz="3100" dirty="0">
                <a:latin typeface="Calibri" panose="020F0502020204030204" pitchFamily="34" charset="0"/>
                <a:cs typeface="Times New Roman" panose="02020603050405020304" pitchFamily="18" charset="0"/>
              </a:rPr>
            </a:br>
            <a:r>
              <a:rPr lang="en-GB" sz="3100" dirty="0">
                <a:latin typeface="Calibri" panose="020F0502020204030204" pitchFamily="34" charset="0"/>
                <a:cs typeface="Times New Roman" panose="02020603050405020304" pitchFamily="18" charset="0"/>
              </a:rPr>
              <a:t>		18 + 3 years Educ. + 2 years Educ./Exp. + 2 years Ex = </a:t>
            </a:r>
            <a:r>
              <a:rPr lang="en-GB" sz="3100" dirty="0">
                <a:solidFill>
                  <a:srgbClr val="FF0000"/>
                </a:solidFill>
                <a:latin typeface="Calibri" panose="020F0502020204030204" pitchFamily="34" charset="0"/>
                <a:cs typeface="Times New Roman" panose="02020603050405020304" pitchFamily="18" charset="0"/>
              </a:rPr>
              <a:t>7 years</a:t>
            </a:r>
          </a:p>
          <a:p>
            <a:pPr marL="901700" lvl="1" indent="-457200" algn="just">
              <a:buFont typeface="Courier New" panose="02070309020205020404" pitchFamily="49" charset="0"/>
              <a:buChar char="o"/>
            </a:pPr>
            <a:r>
              <a:rPr lang="en-GB" sz="3100" b="1" dirty="0">
                <a:solidFill>
                  <a:srgbClr val="FF0000"/>
                </a:solidFill>
                <a:latin typeface="Calibri" panose="020F0502020204030204" pitchFamily="34" charset="0"/>
                <a:cs typeface="Times New Roman" panose="02020603050405020304" pitchFamily="18" charset="0"/>
              </a:rPr>
              <a:t>Minimum three years </a:t>
            </a:r>
            <a:r>
              <a:rPr lang="en-GB" sz="3100" b="1" dirty="0">
                <a:solidFill>
                  <a:schemeClr val="tx2"/>
                </a:solidFill>
                <a:latin typeface="Calibri" panose="020F0502020204030204" pitchFamily="34" charset="0"/>
                <a:cs typeface="Times New Roman" panose="02020603050405020304" pitchFamily="18" charset="0"/>
              </a:rPr>
              <a:t>of engineering </a:t>
            </a:r>
            <a:r>
              <a:rPr lang="en-GB" sz="3100" b="1" dirty="0">
                <a:solidFill>
                  <a:srgbClr val="FF0000"/>
                </a:solidFill>
                <a:latin typeface="Calibri" panose="020F0502020204030204" pitchFamily="34" charset="0"/>
                <a:cs typeface="Times New Roman" panose="02020603050405020304" pitchFamily="18" charset="0"/>
              </a:rPr>
              <a:t>education</a:t>
            </a:r>
            <a:r>
              <a:rPr lang="en-GB" sz="3100" b="1" dirty="0">
                <a:solidFill>
                  <a:schemeClr val="tx2"/>
                </a:solidFill>
                <a:latin typeface="Calibri" panose="020F0502020204030204" pitchFamily="34" charset="0"/>
                <a:cs typeface="Times New Roman" panose="02020603050405020304" pitchFamily="18" charset="0"/>
              </a:rPr>
              <a:t> successfully completed by an official degree, in a discipline/programme and given by a university or other recognized body at university level, recognised by FEANI (see the </a:t>
            </a:r>
            <a:r>
              <a:rPr lang="en-GB" sz="3100" b="1" dirty="0">
                <a:solidFill>
                  <a:schemeClr val="tx2"/>
                </a:solidFill>
                <a:latin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FEANI EEED</a:t>
            </a:r>
            <a:r>
              <a:rPr lang="en-GB" sz="3100" b="1" dirty="0">
                <a:solidFill>
                  <a:schemeClr val="tx2"/>
                </a:solidFill>
                <a:latin typeface="Calibri" panose="020F0502020204030204" pitchFamily="34" charset="0"/>
                <a:cs typeface="Times New Roman" panose="02020603050405020304" pitchFamily="18" charset="0"/>
              </a:rPr>
              <a:t>)</a:t>
            </a:r>
          </a:p>
          <a:p>
            <a:pPr marL="901700" lvl="1" indent="-457200" algn="just">
              <a:buFont typeface="Courier New" panose="02070309020205020404" pitchFamily="49" charset="0"/>
              <a:buChar char="o"/>
            </a:pPr>
            <a:r>
              <a:rPr lang="en-GB" sz="3100" b="1" dirty="0">
                <a:solidFill>
                  <a:srgbClr val="FF0000"/>
                </a:solidFill>
                <a:latin typeface="Calibri" panose="020F0502020204030204" pitchFamily="34" charset="0"/>
                <a:cs typeface="Times New Roman" panose="02020603050405020304" pitchFamily="18" charset="0"/>
              </a:rPr>
              <a:t>Minimum two years </a:t>
            </a:r>
            <a:r>
              <a:rPr lang="en-GB" sz="3100" b="1" dirty="0">
                <a:solidFill>
                  <a:schemeClr val="tx2"/>
                </a:solidFill>
                <a:latin typeface="Calibri" panose="020F0502020204030204" pitchFamily="34" charset="0"/>
                <a:cs typeface="Times New Roman" panose="02020603050405020304" pitchFamily="18" charset="0"/>
              </a:rPr>
              <a:t>of valid professional </a:t>
            </a:r>
            <a:r>
              <a:rPr lang="en-GB" sz="3100" b="1" dirty="0">
                <a:solidFill>
                  <a:srgbClr val="FF0000"/>
                </a:solidFill>
                <a:latin typeface="Calibri" panose="020F0502020204030204" pitchFamily="34" charset="0"/>
                <a:cs typeface="Times New Roman" panose="02020603050405020304" pitchFamily="18" charset="0"/>
              </a:rPr>
              <a:t>experience</a:t>
            </a:r>
            <a:r>
              <a:rPr lang="en-GB" sz="3100" b="1" dirty="0">
                <a:solidFill>
                  <a:schemeClr val="tx2"/>
                </a:solidFill>
                <a:latin typeface="Calibri" panose="020F0502020204030204" pitchFamily="34" charset="0"/>
                <a:cs typeface="Times New Roman" panose="02020603050405020304" pitchFamily="18" charset="0"/>
              </a:rPr>
              <a:t> </a:t>
            </a:r>
          </a:p>
          <a:p>
            <a:pPr marL="514350" algn="just">
              <a:lnSpc>
                <a:spcPct val="100000"/>
              </a:lnSpc>
              <a:spcBef>
                <a:spcPts val="0"/>
              </a:spcBef>
            </a:pPr>
            <a:endParaRPr lang="en-GB" dirty="0">
              <a:latin typeface="Calibri" panose="020F0502020204030204" pitchFamily="34" charset="0"/>
              <a:ea typeface="Georgia" panose="02040502050405020303" pitchFamily="18" charset="0"/>
              <a:cs typeface="Times New Roman" panose="02020603050405020304" pitchFamily="18" charset="0"/>
            </a:endParaRPr>
          </a:p>
          <a:p>
            <a:pPr marL="514350">
              <a:lnSpc>
                <a:spcPct val="100000"/>
              </a:lnSpc>
              <a:spcBef>
                <a:spcPts val="0"/>
              </a:spcBef>
              <a:buFont typeface="+mj-lt"/>
              <a:buAutoNum type="arabicPeriod"/>
            </a:pPr>
            <a:endParaRPr lang="en-GB" dirty="0"/>
          </a:p>
        </p:txBody>
      </p:sp>
      <p:sp>
        <p:nvSpPr>
          <p:cNvPr id="10" name="Content Placeholder 6"/>
          <p:cNvSpPr txBox="1">
            <a:spLocks/>
          </p:cNvSpPr>
          <p:nvPr/>
        </p:nvSpPr>
        <p:spPr>
          <a:xfrm>
            <a:off x="1122218" y="2016929"/>
            <a:ext cx="11502977" cy="788513"/>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endParaRPr lang="en-GB" sz="3200" dirty="0"/>
          </a:p>
        </p:txBody>
      </p:sp>
      <p:sp>
        <p:nvSpPr>
          <p:cNvPr id="11" name="Espace réservé du pied de page 3">
            <a:extLst>
              <a:ext uri="{FF2B5EF4-FFF2-40B4-BE49-F238E27FC236}">
                <a16:creationId xmlns:a16="http://schemas.microsoft.com/office/drawing/2014/main" id="{C5343BCE-1DD2-4B76-AC7F-00AAE4A77F05}"/>
              </a:ext>
            </a:extLst>
          </p:cNvPr>
          <p:cNvSpPr>
            <a:spLocks noGrp="1"/>
          </p:cNvSpPr>
          <p:nvPr>
            <p:ph type="ftr" sz="quarter" idx="10"/>
          </p:nvPr>
        </p:nvSpPr>
        <p:spPr>
          <a:xfrm>
            <a:off x="724142" y="9252858"/>
            <a:ext cx="11703385" cy="423405"/>
          </a:xfrm>
        </p:spPr>
        <p:txBody>
          <a:bodyPr/>
          <a:lstStyle/>
          <a:p>
            <a:r>
              <a:rPr lang="en-US" sz="1800" b="1" dirty="0">
                <a:effectLst/>
                <a:latin typeface="Calibri" panose="020F0502020204030204" pitchFamily="34" charset="0"/>
                <a:ea typeface="Calibri" panose="020F0502020204030204" pitchFamily="34" charset="0"/>
              </a:rPr>
              <a:t>KAZSEE Webinar, FEANI certification of Engineering Programs and Professional Engineers (EUR ING), 7 December 2021</a:t>
            </a:r>
            <a:endParaRPr lang="fr-BE" sz="1800" dirty="0"/>
          </a:p>
        </p:txBody>
      </p:sp>
    </p:spTree>
    <p:extLst>
      <p:ext uri="{BB962C8B-B14F-4D97-AF65-F5344CB8AC3E}">
        <p14:creationId xmlns:p14="http://schemas.microsoft.com/office/powerpoint/2010/main" val="33373196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122219" y="443344"/>
            <a:ext cx="11305308" cy="886691"/>
          </a:xfrm>
          <a:prstGeom prst="rect">
            <a:avLst/>
          </a:prstGeom>
        </p:spPr>
        <p:txBody>
          <a:bodyPr>
            <a:normAutofit fontScale="90000"/>
          </a:bodyPr>
          <a:lstStyle/>
          <a:p>
            <a:br>
              <a:rPr lang="fr-BE" dirty="0"/>
            </a:br>
            <a:r>
              <a:rPr lang="fr-BE" dirty="0"/>
              <a:t> </a:t>
            </a:r>
            <a:br>
              <a:rPr lang="fr-BE" dirty="0"/>
            </a:br>
            <a:br>
              <a:rPr lang="fr-BE" dirty="0"/>
            </a:br>
            <a:br>
              <a:rPr lang="fr-BE" dirty="0"/>
            </a:br>
            <a:br>
              <a:rPr lang="fr-BE" dirty="0"/>
            </a:br>
            <a:br>
              <a:rPr lang="en-US" b="1" dirty="0"/>
            </a:br>
            <a:r>
              <a:rPr lang="en-US" dirty="0"/>
              <a:t> </a:t>
            </a:r>
            <a:r>
              <a:rPr lang="en-US" sz="2700" dirty="0"/>
              <a:t>DIRECTIVE 2013/55/EU  - Common Training Framework (CTF)</a:t>
            </a:r>
            <a:br>
              <a:rPr lang="en-US" b="1" dirty="0"/>
            </a:br>
            <a:endParaRPr lang="fr-BE" dirty="0"/>
          </a:p>
        </p:txBody>
      </p:sp>
      <p:sp>
        <p:nvSpPr>
          <p:cNvPr id="5" name="Espace réservé du numéro de diapositive 4"/>
          <p:cNvSpPr>
            <a:spLocks noGrp="1"/>
          </p:cNvSpPr>
          <p:nvPr>
            <p:ph type="sldNum" sz="quarter" idx="11"/>
          </p:nvPr>
        </p:nvSpPr>
        <p:spPr/>
        <p:txBody>
          <a:bodyPr/>
          <a:lstStyle/>
          <a:p>
            <a:fld id="{35783920-7F90-46A7-986D-E01BC8873495}" type="slidenum">
              <a:rPr lang="fr-BE" smtClean="0"/>
              <a:pPr/>
              <a:t>18</a:t>
            </a:fld>
            <a:endParaRPr lang="fr-BE"/>
          </a:p>
        </p:txBody>
      </p:sp>
      <p:sp>
        <p:nvSpPr>
          <p:cNvPr id="8" name="Espace réservé du contenu 2"/>
          <p:cNvSpPr txBox="1">
            <a:spLocks/>
          </p:cNvSpPr>
          <p:nvPr/>
        </p:nvSpPr>
        <p:spPr>
          <a:xfrm>
            <a:off x="435429" y="2057400"/>
            <a:ext cx="12641942" cy="6743700"/>
          </a:xfrm>
          <a:prstGeom prst="rect">
            <a:avLst/>
          </a:prstGeom>
        </p:spPr>
        <p:txBody>
          <a:bodyPr vert="horz" lIns="91440" tIns="45720" rIns="91440" bIns="45720" rtlCol="0">
            <a:normAutofit/>
          </a:bodyPr>
          <a:lstStyle/>
          <a:p>
            <a:pPr marL="0" marR="0" lvl="0" indent="0" defTabSz="1333470" rtl="0" eaLnBrk="1" fontAlgn="auto" latinLnBrk="0" hangingPunct="1">
              <a:lnSpc>
                <a:spcPct val="90000"/>
              </a:lnSpc>
              <a:spcBef>
                <a:spcPts val="3000"/>
              </a:spcBef>
              <a:spcAft>
                <a:spcPts val="0"/>
              </a:spcAft>
              <a:buClrTx/>
              <a:buSzTx/>
              <a:buFontTx/>
              <a:buChar char="-"/>
              <a:tabLst/>
              <a:defRPr/>
            </a:pPr>
            <a:endParaRPr kumimoji="0" lang="fr-BE" sz="2400" b="1" i="0" u="none" strike="noStrike" kern="1200" cap="none" spc="0" normalizeH="0" noProof="0">
              <a:ln>
                <a:noFill/>
              </a:ln>
              <a:solidFill>
                <a:schemeClr val="tx2"/>
              </a:solidFill>
              <a:effectLst/>
              <a:uLnTx/>
              <a:uFillTx/>
              <a:latin typeface="+mn-lt"/>
              <a:ea typeface="+mn-ea"/>
              <a:cs typeface="+mn-cs"/>
            </a:endParaRPr>
          </a:p>
        </p:txBody>
      </p:sp>
      <p:sp>
        <p:nvSpPr>
          <p:cNvPr id="7" name="Content Placeholder 6"/>
          <p:cNvSpPr>
            <a:spLocks noGrp="1"/>
          </p:cNvSpPr>
          <p:nvPr>
            <p:ph sz="half" idx="1"/>
          </p:nvPr>
        </p:nvSpPr>
        <p:spPr>
          <a:xfrm>
            <a:off x="893717" y="550892"/>
            <a:ext cx="11901054" cy="788513"/>
          </a:xfrm>
        </p:spPr>
        <p:txBody>
          <a:bodyPr>
            <a:normAutofit/>
          </a:bodyPr>
          <a:lstStyle/>
          <a:p>
            <a:pPr algn="ctr"/>
            <a:r>
              <a:rPr lang="en-GB" sz="4000" dirty="0">
                <a:solidFill>
                  <a:srgbClr val="FF0000"/>
                </a:solidFill>
              </a:rPr>
              <a:t>EUR ING 2.0</a:t>
            </a:r>
          </a:p>
        </p:txBody>
      </p:sp>
      <p:sp>
        <p:nvSpPr>
          <p:cNvPr id="9" name="Content Placeholder 6"/>
          <p:cNvSpPr txBox="1">
            <a:spLocks/>
          </p:cNvSpPr>
          <p:nvPr/>
        </p:nvSpPr>
        <p:spPr>
          <a:xfrm>
            <a:off x="95535" y="3018172"/>
            <a:ext cx="12981836" cy="5823399"/>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pPr>
              <a:lnSpc>
                <a:spcPct val="120000"/>
              </a:lnSpc>
              <a:spcBef>
                <a:spcPts val="3600"/>
              </a:spcBef>
            </a:pPr>
            <a:endParaRPr lang="en-GB" sz="800" dirty="0">
              <a:effectLst/>
              <a:latin typeface="Calibri" panose="020F0502020204030204" pitchFamily="34" charset="0"/>
              <a:ea typeface="Georgia" panose="02040502050405020303" pitchFamily="18" charset="0"/>
              <a:cs typeface="Times New Roman" panose="02020603050405020304" pitchFamily="18" charset="0"/>
            </a:endParaRPr>
          </a:p>
          <a:p>
            <a:pPr marL="514350" algn="just">
              <a:lnSpc>
                <a:spcPct val="100000"/>
              </a:lnSpc>
              <a:spcBef>
                <a:spcPts val="0"/>
              </a:spcBef>
              <a:buFont typeface="+mj-lt"/>
              <a:buAutoNum type="arabicPeriod"/>
            </a:pPr>
            <a:r>
              <a:rPr lang="en-GB" dirty="0">
                <a:latin typeface="Calibri" panose="020F0502020204030204" pitchFamily="34" charset="0"/>
                <a:ea typeface="Georgia" panose="02040502050405020303" pitchFamily="18" charset="0"/>
                <a:cs typeface="Times New Roman" panose="02020603050405020304" pitchFamily="18" charset="0"/>
              </a:rPr>
              <a:t> 	H</a:t>
            </a:r>
            <a:r>
              <a:rPr lang="en-GB" dirty="0">
                <a:effectLst/>
                <a:latin typeface="Calibri" panose="020F0502020204030204" pitchFamily="34" charset="0"/>
                <a:ea typeface="Georgia" panose="02040502050405020303" pitchFamily="18" charset="0"/>
                <a:cs typeface="Times New Roman" panose="02020603050405020304" pitchFamily="18" charset="0"/>
              </a:rPr>
              <a:t>ave </a:t>
            </a:r>
            <a:r>
              <a:rPr lang="en-GB" dirty="0">
                <a:latin typeface="Calibri" panose="020F0502020204030204" pitchFamily="34" charset="0"/>
                <a:ea typeface="Georgia" panose="02040502050405020303" pitchFamily="18" charset="0"/>
                <a:cs typeface="Times New Roman" panose="02020603050405020304" pitchFamily="18" charset="0"/>
              </a:rPr>
              <a:t>a </a:t>
            </a:r>
            <a:r>
              <a:rPr lang="en-GB" dirty="0">
                <a:solidFill>
                  <a:srgbClr val="FF0000"/>
                </a:solidFill>
                <a:latin typeface="Calibri" panose="020F0502020204030204" pitchFamily="34" charset="0"/>
                <a:ea typeface="Georgia" panose="02040502050405020303" pitchFamily="18" charset="0"/>
                <a:cs typeface="Times New Roman" panose="02020603050405020304" pitchFamily="18" charset="0"/>
              </a:rPr>
              <a:t>more </a:t>
            </a:r>
            <a:r>
              <a:rPr lang="en-GB" dirty="0">
                <a:solidFill>
                  <a:srgbClr val="FF0000"/>
                </a:solidFill>
                <a:effectLst/>
                <a:latin typeface="Calibri" panose="020F0502020204030204" pitchFamily="34" charset="0"/>
                <a:ea typeface="Georgia" panose="02040502050405020303" pitchFamily="18" charset="0"/>
                <a:cs typeface="Times New Roman" panose="02020603050405020304" pitchFamily="18" charset="0"/>
              </a:rPr>
              <a:t>valuable </a:t>
            </a:r>
            <a:r>
              <a:rPr lang="en-GB" dirty="0">
                <a:effectLst/>
                <a:latin typeface="Calibri" panose="020F0502020204030204" pitchFamily="34" charset="0"/>
                <a:ea typeface="Georgia" panose="02040502050405020303" pitchFamily="18" charset="0"/>
                <a:cs typeface="Times New Roman" panose="02020603050405020304" pitchFamily="18" charset="0"/>
              </a:rPr>
              <a:t>product for engineers and 	employers</a:t>
            </a:r>
            <a:r>
              <a:rPr lang="en-GB" dirty="0">
                <a:latin typeface="Calibri" panose="020F0502020204030204" pitchFamily="34" charset="0"/>
                <a:ea typeface="Georgia" panose="02040502050405020303" pitchFamily="18" charset="0"/>
                <a:cs typeface="Times New Roman" panose="02020603050405020304" pitchFamily="18" charset="0"/>
              </a:rPr>
              <a:t> 	</a:t>
            </a:r>
            <a:r>
              <a:rPr lang="en-GB" dirty="0">
                <a:effectLst/>
                <a:latin typeface="Calibri" panose="020F0502020204030204" pitchFamily="34" charset="0"/>
                <a:ea typeface="Georgia" panose="02040502050405020303" pitchFamily="18" charset="0"/>
                <a:cs typeface="Times New Roman" panose="02020603050405020304" pitchFamily="18" charset="0"/>
              </a:rPr>
              <a:t>(more countries and nationalities, different age categories)</a:t>
            </a:r>
          </a:p>
          <a:p>
            <a:pPr marL="514350" algn="just">
              <a:lnSpc>
                <a:spcPct val="100000"/>
              </a:lnSpc>
              <a:spcBef>
                <a:spcPts val="0"/>
              </a:spcBef>
              <a:buFont typeface="+mj-lt"/>
              <a:buAutoNum type="arabicPeriod"/>
            </a:pPr>
            <a:r>
              <a:rPr lang="en-GB" dirty="0">
                <a:latin typeface="Calibri" panose="020F0502020204030204" pitchFamily="34" charset="0"/>
                <a:ea typeface="Georgia" panose="02040502050405020303" pitchFamily="18" charset="0"/>
                <a:cs typeface="Times New Roman" panose="02020603050405020304" pitchFamily="18" charset="0"/>
              </a:rPr>
              <a:t> 	</a:t>
            </a:r>
            <a:r>
              <a:rPr lang="en-GB" dirty="0">
                <a:latin typeface="Calibri" panose="020F0502020204030204" pitchFamily="34" charset="0"/>
                <a:cs typeface="Times New Roman" panose="02020603050405020304" pitchFamily="18" charset="0"/>
              </a:rPr>
              <a:t>Re-evaluate and </a:t>
            </a:r>
            <a:r>
              <a:rPr lang="en-GB" dirty="0">
                <a:solidFill>
                  <a:srgbClr val="FF0000"/>
                </a:solidFill>
                <a:latin typeface="Calibri" panose="020F0502020204030204" pitchFamily="34" charset="0"/>
                <a:cs typeface="Times New Roman" panose="02020603050405020304" pitchFamily="18" charset="0"/>
              </a:rPr>
              <a:t>up-date the assessment criteria </a:t>
            </a:r>
            <a:r>
              <a:rPr lang="en-GB" dirty="0">
                <a:latin typeface="Calibri" panose="020F0502020204030204" pitchFamily="34" charset="0"/>
                <a:cs typeface="Times New Roman" panose="02020603050405020304" pitchFamily="18" charset="0"/>
              </a:rPr>
              <a:t>while 	encouraging engineers to participate in LLL and CPD</a:t>
            </a:r>
          </a:p>
          <a:p>
            <a:pPr marL="514350" algn="just">
              <a:lnSpc>
                <a:spcPct val="100000"/>
              </a:lnSpc>
              <a:spcBef>
                <a:spcPts val="0"/>
              </a:spcBef>
              <a:buFont typeface="+mj-lt"/>
              <a:buAutoNum type="arabicPeriod"/>
            </a:pPr>
            <a:r>
              <a:rPr lang="en-GB" dirty="0">
                <a:latin typeface="Calibri" panose="020F0502020204030204" pitchFamily="34" charset="0"/>
                <a:cs typeface="Times New Roman" panose="02020603050405020304" pitchFamily="18" charset="0"/>
              </a:rPr>
              <a:t> 	Improve the </a:t>
            </a:r>
            <a:r>
              <a:rPr lang="en-GB" dirty="0">
                <a:solidFill>
                  <a:srgbClr val="FF0000"/>
                </a:solidFill>
                <a:latin typeface="Calibri" panose="020F0502020204030204" pitchFamily="34" charset="0"/>
                <a:cs typeface="Times New Roman" panose="02020603050405020304" pitchFamily="18" charset="0"/>
              </a:rPr>
              <a:t>user-friendliness in applying </a:t>
            </a:r>
            <a:r>
              <a:rPr lang="en-GB" dirty="0">
                <a:latin typeface="Calibri" panose="020F0502020204030204" pitchFamily="34" charset="0"/>
                <a:cs typeface="Times New Roman" panose="02020603050405020304" pitchFamily="18" charset="0"/>
              </a:rPr>
              <a:t>for the EUR ING 	and </a:t>
            </a:r>
            <a:r>
              <a:rPr lang="en-GB" dirty="0">
                <a:solidFill>
                  <a:srgbClr val="FF0000"/>
                </a:solidFill>
                <a:latin typeface="Calibri" panose="020F0502020204030204" pitchFamily="34" charset="0"/>
                <a:cs typeface="Times New Roman" panose="02020603050405020304" pitchFamily="18" charset="0"/>
              </a:rPr>
              <a:t>reduce the administration for the NMCs </a:t>
            </a:r>
            <a:r>
              <a:rPr lang="en-GB" dirty="0">
                <a:latin typeface="Calibri" panose="020F0502020204030204" pitchFamily="34" charset="0"/>
                <a:cs typeface="Times New Roman" panose="02020603050405020304" pitchFamily="18" charset="0"/>
              </a:rPr>
              <a:t>related to it</a:t>
            </a:r>
          </a:p>
          <a:p>
            <a:pPr marL="514350" algn="just">
              <a:lnSpc>
                <a:spcPct val="100000"/>
              </a:lnSpc>
              <a:spcBef>
                <a:spcPts val="0"/>
              </a:spcBef>
              <a:buFont typeface="+mj-lt"/>
              <a:buAutoNum type="arabicPeriod"/>
            </a:pPr>
            <a:r>
              <a:rPr lang="en-GB" dirty="0">
                <a:latin typeface="Calibri" panose="020F0502020204030204" pitchFamily="34" charset="0"/>
                <a:ea typeface="Georgia" panose="02040502050405020303" pitchFamily="18" charset="0"/>
                <a:cs typeface="Times New Roman" panose="02020603050405020304" pitchFamily="18" charset="0"/>
              </a:rPr>
              <a:t> 	</a:t>
            </a:r>
            <a:r>
              <a:rPr lang="en-GB" dirty="0">
                <a:latin typeface="Calibri" panose="020F0502020204030204" pitchFamily="34" charset="0"/>
                <a:cs typeface="Times New Roman" panose="02020603050405020304" pitchFamily="18" charset="0"/>
              </a:rPr>
              <a:t>Facilitate and </a:t>
            </a:r>
            <a:r>
              <a:rPr lang="en-GB" dirty="0">
                <a:solidFill>
                  <a:srgbClr val="FF0000"/>
                </a:solidFill>
                <a:latin typeface="Calibri" panose="020F0502020204030204" pitchFamily="34" charset="0"/>
                <a:cs typeface="Times New Roman" panose="02020603050405020304" pitchFamily="18" charset="0"/>
              </a:rPr>
              <a:t>promote e-applications </a:t>
            </a:r>
            <a:r>
              <a:rPr lang="en-GB" dirty="0">
                <a:latin typeface="Calibri" panose="020F0502020204030204" pitchFamily="34" charset="0"/>
                <a:cs typeface="Times New Roman" panose="02020603050405020304" pitchFamily="18" charset="0"/>
              </a:rPr>
              <a:t>vs hard copy files</a:t>
            </a:r>
          </a:p>
          <a:p>
            <a:pPr marL="514350" algn="just">
              <a:lnSpc>
                <a:spcPct val="100000"/>
              </a:lnSpc>
              <a:spcBef>
                <a:spcPts val="0"/>
              </a:spcBef>
              <a:buFont typeface="+mj-lt"/>
              <a:buAutoNum type="arabicPeriod"/>
            </a:pPr>
            <a:r>
              <a:rPr lang="en-GB" dirty="0">
                <a:latin typeface="Calibri" panose="020F0502020204030204" pitchFamily="34" charset="0"/>
                <a:ea typeface="Georgia" panose="02040502050405020303" pitchFamily="18" charset="0"/>
                <a:cs typeface="Times New Roman" panose="02020603050405020304" pitchFamily="18" charset="0"/>
              </a:rPr>
              <a:t> 	Increase the number of EUR ING applications</a:t>
            </a:r>
            <a:endParaRPr lang="en-GB" dirty="0">
              <a:effectLst/>
              <a:latin typeface="Calibri" panose="020F0502020204030204" pitchFamily="34" charset="0"/>
              <a:ea typeface="Georgia" panose="02040502050405020303" pitchFamily="18" charset="0"/>
              <a:cs typeface="Times New Roman" panose="02020603050405020304" pitchFamily="18" charset="0"/>
            </a:endParaRPr>
          </a:p>
          <a:p>
            <a:pPr marL="514350">
              <a:lnSpc>
                <a:spcPct val="100000"/>
              </a:lnSpc>
              <a:spcBef>
                <a:spcPts val="0"/>
              </a:spcBef>
              <a:buFont typeface="+mj-lt"/>
              <a:buAutoNum type="arabicPeriod"/>
            </a:pPr>
            <a:endParaRPr lang="en-GB" dirty="0"/>
          </a:p>
        </p:txBody>
      </p:sp>
      <p:sp>
        <p:nvSpPr>
          <p:cNvPr id="10" name="Content Placeholder 6"/>
          <p:cNvSpPr txBox="1">
            <a:spLocks/>
          </p:cNvSpPr>
          <p:nvPr/>
        </p:nvSpPr>
        <p:spPr>
          <a:xfrm>
            <a:off x="1122218" y="2016929"/>
            <a:ext cx="11502977" cy="788513"/>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r>
              <a:rPr lang="en-GB" sz="3200" u="sng" dirty="0"/>
              <a:t>Why now an Up-date ?</a:t>
            </a:r>
            <a:r>
              <a:rPr lang="en-GB" sz="3200" dirty="0"/>
              <a:t>  </a:t>
            </a:r>
          </a:p>
        </p:txBody>
      </p:sp>
      <p:sp>
        <p:nvSpPr>
          <p:cNvPr id="11" name="Espace réservé du pied de page 3">
            <a:extLst>
              <a:ext uri="{FF2B5EF4-FFF2-40B4-BE49-F238E27FC236}">
                <a16:creationId xmlns:a16="http://schemas.microsoft.com/office/drawing/2014/main" id="{C5343BCE-1DD2-4B76-AC7F-00AAE4A77F05}"/>
              </a:ext>
            </a:extLst>
          </p:cNvPr>
          <p:cNvSpPr>
            <a:spLocks noGrp="1"/>
          </p:cNvSpPr>
          <p:nvPr>
            <p:ph type="ftr" sz="quarter" idx="10"/>
          </p:nvPr>
        </p:nvSpPr>
        <p:spPr>
          <a:xfrm>
            <a:off x="724142" y="9252858"/>
            <a:ext cx="11476957" cy="305048"/>
          </a:xfrm>
        </p:spPr>
        <p:txBody>
          <a:bodyPr/>
          <a:lstStyle/>
          <a:p>
            <a:r>
              <a:rPr lang="en-US" sz="1800" b="1" dirty="0">
                <a:effectLst/>
                <a:latin typeface="Calibri" panose="020F0502020204030204" pitchFamily="34" charset="0"/>
                <a:ea typeface="Calibri" panose="020F0502020204030204" pitchFamily="34" charset="0"/>
              </a:rPr>
              <a:t>KAZSEE Webinar, FEANI certification of Engineering Programs and Professional Engineers (EUR ING), 7 December 2021</a:t>
            </a:r>
            <a:endParaRPr lang="fr-BE" sz="1800" dirty="0"/>
          </a:p>
        </p:txBody>
      </p:sp>
    </p:spTree>
    <p:extLst>
      <p:ext uri="{BB962C8B-B14F-4D97-AF65-F5344CB8AC3E}">
        <p14:creationId xmlns:p14="http://schemas.microsoft.com/office/powerpoint/2010/main" val="305983763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122219" y="443344"/>
            <a:ext cx="11305308" cy="886691"/>
          </a:xfrm>
          <a:prstGeom prst="rect">
            <a:avLst/>
          </a:prstGeom>
        </p:spPr>
        <p:txBody>
          <a:bodyPr>
            <a:normAutofit fontScale="90000"/>
          </a:bodyPr>
          <a:lstStyle/>
          <a:p>
            <a:br>
              <a:rPr lang="fr-BE" dirty="0"/>
            </a:br>
            <a:r>
              <a:rPr lang="fr-BE" dirty="0"/>
              <a:t> </a:t>
            </a:r>
            <a:br>
              <a:rPr lang="fr-BE" dirty="0"/>
            </a:br>
            <a:br>
              <a:rPr lang="fr-BE" dirty="0"/>
            </a:br>
            <a:br>
              <a:rPr lang="fr-BE" dirty="0"/>
            </a:br>
            <a:br>
              <a:rPr lang="fr-BE" dirty="0"/>
            </a:br>
            <a:br>
              <a:rPr lang="en-US" b="1" dirty="0"/>
            </a:br>
            <a:r>
              <a:rPr lang="en-US" dirty="0"/>
              <a:t> </a:t>
            </a:r>
            <a:r>
              <a:rPr lang="en-US" sz="2700" dirty="0"/>
              <a:t>DIRECTIVE 2013/55/EU  - Common Training Framework (CTF)</a:t>
            </a:r>
            <a:br>
              <a:rPr lang="en-US" b="1" dirty="0"/>
            </a:br>
            <a:endParaRPr lang="fr-BE" dirty="0"/>
          </a:p>
        </p:txBody>
      </p:sp>
      <p:sp>
        <p:nvSpPr>
          <p:cNvPr id="5" name="Espace réservé du numéro de diapositive 4"/>
          <p:cNvSpPr>
            <a:spLocks noGrp="1"/>
          </p:cNvSpPr>
          <p:nvPr>
            <p:ph type="sldNum" sz="quarter" idx="11"/>
          </p:nvPr>
        </p:nvSpPr>
        <p:spPr/>
        <p:txBody>
          <a:bodyPr/>
          <a:lstStyle/>
          <a:p>
            <a:fld id="{35783920-7F90-46A7-986D-E01BC8873495}" type="slidenum">
              <a:rPr lang="fr-BE" smtClean="0"/>
              <a:pPr/>
              <a:t>19</a:t>
            </a:fld>
            <a:endParaRPr lang="fr-BE"/>
          </a:p>
        </p:txBody>
      </p:sp>
      <p:sp>
        <p:nvSpPr>
          <p:cNvPr id="8" name="Espace réservé du contenu 2"/>
          <p:cNvSpPr txBox="1">
            <a:spLocks/>
          </p:cNvSpPr>
          <p:nvPr/>
        </p:nvSpPr>
        <p:spPr>
          <a:xfrm>
            <a:off x="435429" y="2057400"/>
            <a:ext cx="12641942" cy="6743700"/>
          </a:xfrm>
          <a:prstGeom prst="rect">
            <a:avLst/>
          </a:prstGeom>
        </p:spPr>
        <p:txBody>
          <a:bodyPr vert="horz" lIns="91440" tIns="45720" rIns="91440" bIns="45720" rtlCol="0">
            <a:normAutofit/>
          </a:bodyPr>
          <a:lstStyle/>
          <a:p>
            <a:pPr marL="0" marR="0" lvl="0" indent="0" defTabSz="1333470" rtl="0" eaLnBrk="1" fontAlgn="auto" latinLnBrk="0" hangingPunct="1">
              <a:lnSpc>
                <a:spcPct val="90000"/>
              </a:lnSpc>
              <a:spcBef>
                <a:spcPts val="3000"/>
              </a:spcBef>
              <a:spcAft>
                <a:spcPts val="0"/>
              </a:spcAft>
              <a:buClrTx/>
              <a:buSzTx/>
              <a:buFontTx/>
              <a:buChar char="-"/>
              <a:tabLst/>
              <a:defRPr/>
            </a:pPr>
            <a:endParaRPr kumimoji="0" lang="fr-BE" sz="2400" b="1" i="0" u="none" strike="noStrike" kern="1200" cap="none" spc="0" normalizeH="0" noProof="0">
              <a:ln>
                <a:noFill/>
              </a:ln>
              <a:solidFill>
                <a:schemeClr val="tx2"/>
              </a:solidFill>
              <a:effectLst/>
              <a:uLnTx/>
              <a:uFillTx/>
              <a:latin typeface="+mn-lt"/>
              <a:ea typeface="+mn-ea"/>
              <a:cs typeface="+mn-cs"/>
            </a:endParaRPr>
          </a:p>
        </p:txBody>
      </p:sp>
      <p:sp>
        <p:nvSpPr>
          <p:cNvPr id="7" name="Content Placeholder 6"/>
          <p:cNvSpPr>
            <a:spLocks noGrp="1"/>
          </p:cNvSpPr>
          <p:nvPr>
            <p:ph sz="half" idx="1"/>
          </p:nvPr>
        </p:nvSpPr>
        <p:spPr>
          <a:xfrm>
            <a:off x="893717" y="550892"/>
            <a:ext cx="11901054" cy="788513"/>
          </a:xfrm>
        </p:spPr>
        <p:txBody>
          <a:bodyPr>
            <a:normAutofit/>
          </a:bodyPr>
          <a:lstStyle/>
          <a:p>
            <a:pPr algn="ctr"/>
            <a:r>
              <a:rPr lang="en-GB" sz="4000">
                <a:solidFill>
                  <a:srgbClr val="FF0000"/>
                </a:solidFill>
              </a:rPr>
              <a:t>EUR ING 2.0</a:t>
            </a:r>
            <a:endParaRPr lang="en-GB" sz="4000" dirty="0">
              <a:solidFill>
                <a:srgbClr val="FF0000"/>
              </a:solidFill>
            </a:endParaRPr>
          </a:p>
        </p:txBody>
      </p:sp>
      <p:sp>
        <p:nvSpPr>
          <p:cNvPr id="10" name="Content Placeholder 6"/>
          <p:cNvSpPr txBox="1">
            <a:spLocks/>
          </p:cNvSpPr>
          <p:nvPr/>
        </p:nvSpPr>
        <p:spPr>
          <a:xfrm>
            <a:off x="1271852" y="2175357"/>
            <a:ext cx="11901054" cy="788513"/>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r>
              <a:rPr lang="en-GB" sz="3200" u="sng" dirty="0"/>
              <a:t>What will change ?</a:t>
            </a:r>
            <a:r>
              <a:rPr lang="en-GB" sz="3200" dirty="0"/>
              <a:t>   </a:t>
            </a:r>
          </a:p>
        </p:txBody>
      </p:sp>
      <p:sp>
        <p:nvSpPr>
          <p:cNvPr id="12" name="Content Placeholder 6">
            <a:extLst>
              <a:ext uri="{FF2B5EF4-FFF2-40B4-BE49-F238E27FC236}">
                <a16:creationId xmlns:a16="http://schemas.microsoft.com/office/drawing/2014/main" id="{9F0EE05C-1457-4765-B8EF-36C83BB6DDC6}"/>
              </a:ext>
            </a:extLst>
          </p:cNvPr>
          <p:cNvSpPr txBox="1">
            <a:spLocks/>
          </p:cNvSpPr>
          <p:nvPr/>
        </p:nvSpPr>
        <p:spPr>
          <a:xfrm>
            <a:off x="435429" y="3136126"/>
            <a:ext cx="12189767" cy="5492718"/>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pPr marL="742950" indent="-742950" algn="just">
              <a:lnSpc>
                <a:spcPct val="100000"/>
              </a:lnSpc>
              <a:spcBef>
                <a:spcPts val="0"/>
              </a:spcBef>
              <a:buFont typeface="+mj-lt"/>
              <a:buAutoNum type="arabicPeriod"/>
            </a:pPr>
            <a:r>
              <a:rPr lang="en-GB" sz="3600" dirty="0">
                <a:effectLst/>
                <a:latin typeface="Calibri" panose="020F0502020204030204" pitchFamily="34" charset="0"/>
                <a:ea typeface="Georgia" panose="02040502050405020303" pitchFamily="18" charset="0"/>
                <a:cs typeface="Calibri" panose="020F0502020204030204" pitchFamily="34" charset="0"/>
              </a:rPr>
              <a:t>“EUR ING Title” will be renamed “EUR ING </a:t>
            </a:r>
            <a:r>
              <a:rPr lang="en-GB" sz="3600" dirty="0">
                <a:solidFill>
                  <a:srgbClr val="FF0000"/>
                </a:solidFill>
                <a:effectLst/>
                <a:latin typeface="Calibri" panose="020F0502020204030204" pitchFamily="34" charset="0"/>
                <a:ea typeface="Georgia" panose="02040502050405020303" pitchFamily="18" charset="0"/>
                <a:cs typeface="Calibri" panose="020F0502020204030204" pitchFamily="34" charset="0"/>
              </a:rPr>
              <a:t>Certificate</a:t>
            </a:r>
            <a:r>
              <a:rPr lang="en-GB" sz="3600" dirty="0">
                <a:effectLst/>
                <a:latin typeface="Calibri" panose="020F0502020204030204" pitchFamily="34" charset="0"/>
                <a:ea typeface="Georgia" panose="02040502050405020303" pitchFamily="18" charset="0"/>
                <a:cs typeface="Calibri" panose="020F0502020204030204" pitchFamily="34" charset="0"/>
              </a:rPr>
              <a:t>” </a:t>
            </a:r>
          </a:p>
          <a:p>
            <a:pPr marL="742950" indent="-742950" algn="just">
              <a:lnSpc>
                <a:spcPct val="100000"/>
              </a:lnSpc>
              <a:spcBef>
                <a:spcPts val="0"/>
              </a:spcBef>
              <a:buFont typeface="+mj-lt"/>
              <a:buAutoNum type="arabicPeriod"/>
            </a:pPr>
            <a:r>
              <a:rPr lang="en-GB" dirty="0">
                <a:latin typeface="Calibri" panose="020F0502020204030204" pitchFamily="34" charset="0"/>
                <a:ea typeface="Georgia" panose="02040502050405020303" pitchFamily="18" charset="0"/>
                <a:cs typeface="Calibri" panose="020F0502020204030204" pitchFamily="34" charset="0"/>
              </a:rPr>
              <a:t>V</a:t>
            </a:r>
            <a:r>
              <a:rPr lang="en-GB" sz="3600" dirty="0">
                <a:effectLst/>
                <a:latin typeface="Calibri" panose="020F0502020204030204" pitchFamily="34" charset="0"/>
                <a:ea typeface="Georgia" panose="02040502050405020303" pitchFamily="18" charset="0"/>
                <a:cs typeface="Calibri" panose="020F0502020204030204" pitchFamily="34" charset="0"/>
              </a:rPr>
              <a:t>alidity of the Label will be restricted to </a:t>
            </a:r>
            <a:r>
              <a:rPr lang="en-GB" sz="3600" dirty="0">
                <a:solidFill>
                  <a:srgbClr val="FF0000"/>
                </a:solidFill>
                <a:effectLst/>
                <a:latin typeface="Calibri" panose="020F0502020204030204" pitchFamily="34" charset="0"/>
                <a:ea typeface="Georgia" panose="02040502050405020303" pitchFamily="18" charset="0"/>
                <a:cs typeface="Calibri" panose="020F0502020204030204" pitchFamily="34" charset="0"/>
              </a:rPr>
              <a:t>five years</a:t>
            </a:r>
          </a:p>
          <a:p>
            <a:pPr marL="742950" indent="-742950" algn="just">
              <a:lnSpc>
                <a:spcPct val="100000"/>
              </a:lnSpc>
              <a:spcBef>
                <a:spcPts val="0"/>
              </a:spcBef>
              <a:buFont typeface="+mj-lt"/>
              <a:buAutoNum type="arabicPeriod"/>
            </a:pPr>
            <a:r>
              <a:rPr lang="en-GB" dirty="0">
                <a:latin typeface="Calibri" panose="020F0502020204030204" pitchFamily="34" charset="0"/>
                <a:ea typeface="Georgia" panose="02040502050405020303" pitchFamily="18" charset="0"/>
                <a:cs typeface="Calibri" panose="020F0502020204030204" pitchFamily="34" charset="0"/>
              </a:rPr>
              <a:t>Certificate</a:t>
            </a:r>
            <a:r>
              <a:rPr lang="en-GB" dirty="0">
                <a:effectLst/>
                <a:latin typeface="Calibri" panose="020F0502020204030204" pitchFamily="34" charset="0"/>
                <a:ea typeface="Georgia" panose="02040502050405020303" pitchFamily="18" charset="0"/>
                <a:cs typeface="Calibri" panose="020F0502020204030204" pitchFamily="34" charset="0"/>
              </a:rPr>
              <a:t> is due for </a:t>
            </a:r>
            <a:r>
              <a:rPr lang="en-GB" dirty="0">
                <a:solidFill>
                  <a:srgbClr val="FF0000"/>
                </a:solidFill>
                <a:effectLst/>
                <a:latin typeface="Calibri" panose="020F0502020204030204" pitchFamily="34" charset="0"/>
                <a:ea typeface="Georgia" panose="02040502050405020303" pitchFamily="18" charset="0"/>
                <a:cs typeface="Calibri" panose="020F0502020204030204" pitchFamily="34" charset="0"/>
              </a:rPr>
              <a:t>renewal</a:t>
            </a:r>
            <a:r>
              <a:rPr lang="en-GB" dirty="0">
                <a:effectLst/>
                <a:latin typeface="Calibri" panose="020F0502020204030204" pitchFamily="34" charset="0"/>
                <a:ea typeface="Georgia" panose="02040502050405020303" pitchFamily="18" charset="0"/>
                <a:cs typeface="Calibri" panose="020F0502020204030204" pitchFamily="34" charset="0"/>
              </a:rPr>
              <a:t> after five years upon which </a:t>
            </a:r>
            <a:r>
              <a:rPr lang="en-GB" dirty="0">
                <a:solidFill>
                  <a:srgbClr val="FF0000"/>
                </a:solidFill>
                <a:latin typeface="Calibri" panose="020F0502020204030204" pitchFamily="34" charset="0"/>
                <a:ea typeface="Georgia" panose="02040502050405020303" pitchFamily="18" charset="0"/>
                <a:cs typeface="Calibri" panose="020F0502020204030204" pitchFamily="34" charset="0"/>
              </a:rPr>
              <a:t>new</a:t>
            </a:r>
            <a:r>
              <a:rPr lang="en-GB" dirty="0">
                <a:latin typeface="Calibri" panose="020F0502020204030204" pitchFamily="34" charset="0"/>
                <a:ea typeface="Georgia" panose="02040502050405020303" pitchFamily="18" charset="0"/>
                <a:cs typeface="Calibri" panose="020F0502020204030204" pitchFamily="34" charset="0"/>
              </a:rPr>
              <a:t> </a:t>
            </a:r>
            <a:r>
              <a:rPr lang="en-GB" dirty="0">
                <a:solidFill>
                  <a:srgbClr val="FF0000"/>
                </a:solidFill>
                <a:effectLst/>
                <a:latin typeface="Calibri" panose="020F0502020204030204" pitchFamily="34" charset="0"/>
                <a:ea typeface="Georgia" panose="02040502050405020303" pitchFamily="18" charset="0"/>
                <a:cs typeface="Calibri" panose="020F0502020204030204" pitchFamily="34" charset="0"/>
              </a:rPr>
              <a:t>evidence</a:t>
            </a:r>
            <a:r>
              <a:rPr lang="en-GB" dirty="0">
                <a:solidFill>
                  <a:srgbClr val="FF0000"/>
                </a:solidFill>
                <a:latin typeface="Calibri" panose="020F0502020204030204" pitchFamily="34" charset="0"/>
                <a:ea typeface="Georgia" panose="02040502050405020303" pitchFamily="18" charset="0"/>
                <a:cs typeface="Calibri" panose="020F0502020204030204" pitchFamily="34" charset="0"/>
              </a:rPr>
              <a:t> </a:t>
            </a:r>
            <a:r>
              <a:rPr lang="en-GB" dirty="0">
                <a:solidFill>
                  <a:srgbClr val="FF0000"/>
                </a:solidFill>
                <a:effectLst/>
                <a:latin typeface="Calibri" panose="020F0502020204030204" pitchFamily="34" charset="0"/>
                <a:ea typeface="Georgia" panose="02040502050405020303" pitchFamily="18" charset="0"/>
                <a:cs typeface="Calibri" panose="020F0502020204030204" pitchFamily="34" charset="0"/>
              </a:rPr>
              <a:t>of CPD </a:t>
            </a:r>
            <a:r>
              <a:rPr lang="en-GB" dirty="0">
                <a:effectLst/>
                <a:latin typeface="Calibri" panose="020F0502020204030204" pitchFamily="34" charset="0"/>
                <a:ea typeface="Georgia" panose="02040502050405020303" pitchFamily="18" charset="0"/>
                <a:cs typeface="Calibri" panose="020F0502020204030204" pitchFamily="34" charset="0"/>
              </a:rPr>
              <a:t>is required</a:t>
            </a:r>
          </a:p>
          <a:p>
            <a:pPr marL="742950" indent="-742950" algn="just">
              <a:lnSpc>
                <a:spcPct val="100000"/>
              </a:lnSpc>
              <a:spcBef>
                <a:spcPts val="0"/>
              </a:spcBef>
              <a:buFont typeface="+mj-lt"/>
              <a:buAutoNum type="arabicPeriod"/>
            </a:pPr>
            <a:r>
              <a:rPr lang="en-GB" dirty="0">
                <a:latin typeface="Calibri" panose="020F0502020204030204" pitchFamily="34" charset="0"/>
                <a:ea typeface="Georgia" panose="02040502050405020303" pitchFamily="18" charset="0"/>
                <a:cs typeface="Calibri" panose="020F0502020204030204" pitchFamily="34" charset="0"/>
              </a:rPr>
              <a:t>A new framework for “special cases” entitled “Career Learning Assessment (CLA) will be applied for applicants having pursued the “</a:t>
            </a:r>
            <a:r>
              <a:rPr lang="en-GB" dirty="0">
                <a:solidFill>
                  <a:srgbClr val="FF0000"/>
                </a:solidFill>
                <a:latin typeface="Calibri" panose="020F0502020204030204" pitchFamily="34" charset="0"/>
                <a:ea typeface="Georgia" panose="02040502050405020303" pitchFamily="18" charset="0"/>
                <a:cs typeface="Calibri" panose="020F0502020204030204" pitchFamily="34" charset="0"/>
              </a:rPr>
              <a:t>individual route</a:t>
            </a:r>
            <a:r>
              <a:rPr lang="en-GB" dirty="0">
                <a:latin typeface="Calibri" panose="020F0502020204030204" pitchFamily="34" charset="0"/>
                <a:ea typeface="Georgia" panose="02040502050405020303" pitchFamily="18" charset="0"/>
                <a:cs typeface="Calibri" panose="020F0502020204030204" pitchFamily="34" charset="0"/>
              </a:rPr>
              <a:t>” and meeting a number of “learning outcomes” in line with those coming from more standard routes</a:t>
            </a:r>
          </a:p>
          <a:p>
            <a:pPr>
              <a:lnSpc>
                <a:spcPct val="100000"/>
              </a:lnSpc>
              <a:spcBef>
                <a:spcPts val="0"/>
              </a:spcBef>
            </a:pPr>
            <a:endParaRPr lang="en-GB" dirty="0">
              <a:latin typeface="Calibri" panose="020F0502020204030204" pitchFamily="34" charset="0"/>
              <a:ea typeface="Georgia" panose="02040502050405020303" pitchFamily="18" charset="0"/>
              <a:cs typeface="Calibri" panose="020F0502020204030204" pitchFamily="34" charset="0"/>
            </a:endParaRPr>
          </a:p>
          <a:p>
            <a:pPr marL="742950" indent="-742950">
              <a:lnSpc>
                <a:spcPct val="100000"/>
              </a:lnSpc>
              <a:spcBef>
                <a:spcPts val="0"/>
              </a:spcBef>
              <a:buAutoNum type="arabicPeriod" startAt="5"/>
            </a:pPr>
            <a:endParaRPr lang="en-GB" dirty="0">
              <a:latin typeface="Calibri" panose="020F0502020204030204" pitchFamily="34" charset="0"/>
              <a:ea typeface="Georgia" panose="02040502050405020303" pitchFamily="18" charset="0"/>
              <a:cs typeface="Calibri" panose="020F0502020204030204" pitchFamily="34" charset="0"/>
            </a:endParaRPr>
          </a:p>
          <a:p>
            <a:pPr marL="742950" indent="-742950">
              <a:lnSpc>
                <a:spcPct val="100000"/>
              </a:lnSpc>
              <a:spcBef>
                <a:spcPts val="0"/>
              </a:spcBef>
              <a:buAutoNum type="arabicPeriod" startAt="5"/>
            </a:pPr>
            <a:endParaRPr lang="en-GB" sz="3600" dirty="0">
              <a:effectLst/>
              <a:latin typeface="Calibri" panose="020F0502020204030204" pitchFamily="34" charset="0"/>
              <a:ea typeface="Georgia" panose="02040502050405020303" pitchFamily="18" charset="0"/>
              <a:cs typeface="Calibri" panose="020F0502020204030204" pitchFamily="34" charset="0"/>
            </a:endParaRPr>
          </a:p>
        </p:txBody>
      </p:sp>
      <p:sp>
        <p:nvSpPr>
          <p:cNvPr id="11" name="Espace réservé du pied de page 3">
            <a:extLst>
              <a:ext uri="{FF2B5EF4-FFF2-40B4-BE49-F238E27FC236}">
                <a16:creationId xmlns:a16="http://schemas.microsoft.com/office/drawing/2014/main" id="{C77F234D-3281-4BD9-B3CA-201CE9D22F31}"/>
              </a:ext>
            </a:extLst>
          </p:cNvPr>
          <p:cNvSpPr>
            <a:spLocks noGrp="1"/>
          </p:cNvSpPr>
          <p:nvPr>
            <p:ph type="ftr" sz="quarter" idx="10"/>
          </p:nvPr>
        </p:nvSpPr>
        <p:spPr>
          <a:xfrm>
            <a:off x="724142" y="9252858"/>
            <a:ext cx="11408718" cy="305048"/>
          </a:xfrm>
        </p:spPr>
        <p:txBody>
          <a:bodyPr/>
          <a:lstStyle/>
          <a:p>
            <a:r>
              <a:rPr lang="en-US" sz="1800" b="1" dirty="0">
                <a:effectLst/>
                <a:latin typeface="Calibri" panose="020F0502020204030204" pitchFamily="34" charset="0"/>
                <a:ea typeface="Calibri" panose="020F0502020204030204" pitchFamily="34" charset="0"/>
              </a:rPr>
              <a:t>KAZSEE Webinar, FEANI certification of Engineering Programs and Professional Engineers (EUR ING), 7 December 2021</a:t>
            </a:r>
            <a:endParaRPr lang="fr-BE" sz="1800" dirty="0"/>
          </a:p>
        </p:txBody>
      </p:sp>
    </p:spTree>
    <p:extLst>
      <p:ext uri="{BB962C8B-B14F-4D97-AF65-F5344CB8AC3E}">
        <p14:creationId xmlns:p14="http://schemas.microsoft.com/office/powerpoint/2010/main" val="63592805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122219" y="443344"/>
            <a:ext cx="11305308" cy="886691"/>
          </a:xfrm>
          <a:prstGeom prst="rect">
            <a:avLst/>
          </a:prstGeom>
        </p:spPr>
        <p:txBody>
          <a:bodyPr>
            <a:normAutofit fontScale="90000"/>
          </a:bodyPr>
          <a:lstStyle/>
          <a:p>
            <a:br>
              <a:rPr lang="fr-BE" dirty="0"/>
            </a:br>
            <a:r>
              <a:rPr lang="fr-BE" dirty="0"/>
              <a:t> </a:t>
            </a:r>
            <a:br>
              <a:rPr lang="fr-BE" dirty="0"/>
            </a:br>
            <a:br>
              <a:rPr lang="fr-BE" dirty="0"/>
            </a:br>
            <a:br>
              <a:rPr lang="fr-BE" dirty="0"/>
            </a:br>
            <a:br>
              <a:rPr lang="fr-BE" dirty="0"/>
            </a:br>
            <a:br>
              <a:rPr lang="en-US" b="1" dirty="0"/>
            </a:br>
            <a:r>
              <a:rPr lang="en-US" dirty="0"/>
              <a:t> </a:t>
            </a:r>
            <a:r>
              <a:rPr lang="en-US" sz="2700" dirty="0"/>
              <a:t>DIRECTIVE 2013/55/EU  - Common Training Framework (CTF)</a:t>
            </a:r>
            <a:br>
              <a:rPr lang="en-US" b="1" dirty="0"/>
            </a:br>
            <a:endParaRPr lang="fr-BE" dirty="0"/>
          </a:p>
        </p:txBody>
      </p:sp>
      <p:sp>
        <p:nvSpPr>
          <p:cNvPr id="5" name="Espace réservé du numéro de diapositive 4"/>
          <p:cNvSpPr>
            <a:spLocks noGrp="1"/>
          </p:cNvSpPr>
          <p:nvPr>
            <p:ph type="sldNum" sz="quarter" idx="11"/>
          </p:nvPr>
        </p:nvSpPr>
        <p:spPr/>
        <p:txBody>
          <a:bodyPr/>
          <a:lstStyle/>
          <a:p>
            <a:fld id="{35783920-7F90-46A7-986D-E01BC8873495}" type="slidenum">
              <a:rPr lang="fr-BE" smtClean="0"/>
              <a:pPr/>
              <a:t>2</a:t>
            </a:fld>
            <a:endParaRPr lang="fr-BE"/>
          </a:p>
        </p:txBody>
      </p:sp>
      <p:sp>
        <p:nvSpPr>
          <p:cNvPr id="8" name="Espace réservé du contenu 2"/>
          <p:cNvSpPr txBox="1">
            <a:spLocks/>
          </p:cNvSpPr>
          <p:nvPr/>
        </p:nvSpPr>
        <p:spPr>
          <a:xfrm>
            <a:off x="435429" y="2057400"/>
            <a:ext cx="12641942" cy="6743700"/>
          </a:xfrm>
          <a:prstGeom prst="rect">
            <a:avLst/>
          </a:prstGeom>
        </p:spPr>
        <p:txBody>
          <a:bodyPr vert="horz" lIns="91440" tIns="45720" rIns="91440" bIns="45720" rtlCol="0">
            <a:normAutofit/>
          </a:bodyPr>
          <a:lstStyle/>
          <a:p>
            <a:pPr marL="0" marR="0" lvl="0" indent="0" defTabSz="1333470" rtl="0" eaLnBrk="1" fontAlgn="auto" latinLnBrk="0" hangingPunct="1">
              <a:lnSpc>
                <a:spcPct val="90000"/>
              </a:lnSpc>
              <a:spcBef>
                <a:spcPts val="3000"/>
              </a:spcBef>
              <a:spcAft>
                <a:spcPts val="0"/>
              </a:spcAft>
              <a:buClrTx/>
              <a:buSzTx/>
              <a:buFontTx/>
              <a:buChar char="-"/>
              <a:tabLst/>
              <a:defRPr/>
            </a:pPr>
            <a:endParaRPr kumimoji="0" lang="fr-BE" sz="2400" b="1" i="0" u="none" strike="noStrike" kern="1200" cap="none" spc="0" normalizeH="0" noProof="0">
              <a:ln>
                <a:noFill/>
              </a:ln>
              <a:solidFill>
                <a:schemeClr val="tx2"/>
              </a:solidFill>
              <a:effectLst/>
              <a:uLnTx/>
              <a:uFillTx/>
              <a:latin typeface="+mn-lt"/>
              <a:ea typeface="+mn-ea"/>
              <a:cs typeface="+mn-cs"/>
            </a:endParaRPr>
          </a:p>
        </p:txBody>
      </p:sp>
      <p:sp>
        <p:nvSpPr>
          <p:cNvPr id="7" name="Content Placeholder 6"/>
          <p:cNvSpPr>
            <a:spLocks noGrp="1"/>
          </p:cNvSpPr>
          <p:nvPr>
            <p:ph sz="half" idx="1"/>
          </p:nvPr>
        </p:nvSpPr>
        <p:spPr>
          <a:xfrm>
            <a:off x="2242457" y="550892"/>
            <a:ext cx="10552314" cy="788513"/>
          </a:xfrm>
        </p:spPr>
        <p:txBody>
          <a:bodyPr>
            <a:normAutofit/>
          </a:bodyPr>
          <a:lstStyle/>
          <a:p>
            <a:pPr algn="ctr"/>
            <a:r>
              <a:rPr lang="en-GB" sz="4000" dirty="0">
                <a:solidFill>
                  <a:srgbClr val="FF0000"/>
                </a:solidFill>
              </a:rPr>
              <a:t>Introduction to the FEANI EUR ING</a:t>
            </a:r>
          </a:p>
        </p:txBody>
      </p:sp>
      <p:sp>
        <p:nvSpPr>
          <p:cNvPr id="9" name="Content Placeholder 6"/>
          <p:cNvSpPr txBox="1">
            <a:spLocks/>
          </p:cNvSpPr>
          <p:nvPr/>
        </p:nvSpPr>
        <p:spPr>
          <a:xfrm>
            <a:off x="435429" y="1945157"/>
            <a:ext cx="12641942" cy="5823399"/>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pPr>
              <a:lnSpc>
                <a:spcPct val="120000"/>
              </a:lnSpc>
              <a:spcBef>
                <a:spcPts val="3600"/>
              </a:spcBef>
            </a:pPr>
            <a:endParaRPr lang="en-GB" sz="800" dirty="0">
              <a:effectLst/>
              <a:latin typeface="Calibri" panose="020F0502020204030204" pitchFamily="34" charset="0"/>
              <a:ea typeface="Georgia" panose="02040502050405020303" pitchFamily="18" charset="0"/>
              <a:cs typeface="Times New Roman" panose="02020603050405020304" pitchFamily="18" charset="0"/>
            </a:endParaRPr>
          </a:p>
          <a:p>
            <a:r>
              <a:rPr lang="en-GB" dirty="0">
                <a:latin typeface="Calibri" panose="020F0502020204030204" pitchFamily="34" charset="0"/>
                <a:cs typeface="Times New Roman" panose="02020603050405020304" pitchFamily="18" charset="0"/>
              </a:rPr>
              <a:t>What is FEANI? </a:t>
            </a:r>
          </a:p>
          <a:p>
            <a:pPr marL="571500" indent="-571500">
              <a:buFont typeface="Arial" panose="020B0604020202020204" pitchFamily="34" charset="0"/>
              <a:buChar char="•"/>
            </a:pPr>
            <a:r>
              <a:rPr lang="en-GB" sz="3100" dirty="0">
                <a:latin typeface="Calibri" panose="020F0502020204030204" pitchFamily="34" charset="0"/>
                <a:cs typeface="Times New Roman" panose="02020603050405020304" pitchFamily="18" charset="0"/>
              </a:rPr>
              <a:t>A federation of professional engineers that unites </a:t>
            </a:r>
            <a:r>
              <a:rPr lang="en-GB" sz="3100" dirty="0">
                <a:solidFill>
                  <a:srgbClr val="FF0000"/>
                </a:solidFill>
                <a:latin typeface="Calibri" panose="020F0502020204030204" pitchFamily="34" charset="0"/>
                <a:cs typeface="Times New Roman" panose="02020603050405020304" pitchFamily="18" charset="0"/>
              </a:rPr>
              <a:t>national engineering associations from 33 European Higher Education Area </a:t>
            </a:r>
            <a:r>
              <a:rPr lang="en-GB" sz="3100" dirty="0">
                <a:latin typeface="Calibri" panose="020F0502020204030204" pitchFamily="34" charset="0"/>
                <a:cs typeface="Times New Roman" panose="02020603050405020304" pitchFamily="18" charset="0"/>
              </a:rPr>
              <a:t>(EHEA) countries, representing the interests of over 6 million professional engineers</a:t>
            </a:r>
          </a:p>
          <a:p>
            <a:pPr marL="571500" indent="-571500">
              <a:buFont typeface="Arial" panose="020B0604020202020204" pitchFamily="34" charset="0"/>
              <a:buChar char="•"/>
            </a:pPr>
            <a:r>
              <a:rPr lang="en-GB" sz="3100" dirty="0">
                <a:latin typeface="Calibri" panose="020F0502020204030204" pitchFamily="34" charset="0"/>
                <a:cs typeface="Times New Roman" panose="02020603050405020304" pitchFamily="18" charset="0"/>
              </a:rPr>
              <a:t>Striving for a </a:t>
            </a:r>
            <a:r>
              <a:rPr lang="en-GB" sz="3100" dirty="0">
                <a:solidFill>
                  <a:srgbClr val="FF0000"/>
                </a:solidFill>
                <a:latin typeface="Calibri" panose="020F0502020204030204" pitchFamily="34" charset="0"/>
                <a:cs typeface="Times New Roman" panose="02020603050405020304" pitchFamily="18" charset="0"/>
              </a:rPr>
              <a:t>single voice </a:t>
            </a:r>
            <a:r>
              <a:rPr lang="en-GB" sz="3100" dirty="0">
                <a:latin typeface="Calibri" panose="020F0502020204030204" pitchFamily="34" charset="0"/>
                <a:cs typeface="Times New Roman" panose="02020603050405020304" pitchFamily="18" charset="0"/>
              </a:rPr>
              <a:t>for the engineering profession in Europe affirming and developing the </a:t>
            </a:r>
            <a:r>
              <a:rPr lang="en-GB" sz="3100" dirty="0">
                <a:solidFill>
                  <a:srgbClr val="FF0000"/>
                </a:solidFill>
                <a:latin typeface="Calibri" panose="020F0502020204030204" pitchFamily="34" charset="0"/>
                <a:cs typeface="Times New Roman" panose="02020603050405020304" pitchFamily="18" charset="0"/>
              </a:rPr>
              <a:t>professional identity </a:t>
            </a:r>
            <a:r>
              <a:rPr lang="en-GB" sz="3100" dirty="0">
                <a:latin typeface="Calibri" panose="020F0502020204030204" pitchFamily="34" charset="0"/>
                <a:cs typeface="Times New Roman" panose="02020603050405020304" pitchFamily="18" charset="0"/>
              </a:rPr>
              <a:t>of engineers</a:t>
            </a:r>
          </a:p>
          <a:p>
            <a:pPr marL="571500" indent="-571500">
              <a:buFont typeface="Arial" panose="020B0604020202020204" pitchFamily="34" charset="0"/>
              <a:buChar char="•"/>
            </a:pPr>
            <a:r>
              <a:rPr lang="en-GB" sz="3100" dirty="0">
                <a:latin typeface="Calibri" panose="020F0502020204030204" pitchFamily="34" charset="0"/>
                <a:cs typeface="Times New Roman" panose="02020603050405020304" pitchFamily="18" charset="0"/>
              </a:rPr>
              <a:t>Facilitating the </a:t>
            </a:r>
            <a:r>
              <a:rPr lang="en-GB" sz="3100" dirty="0">
                <a:solidFill>
                  <a:srgbClr val="FF0000"/>
                </a:solidFill>
                <a:latin typeface="Calibri" panose="020F0502020204030204" pitchFamily="34" charset="0"/>
                <a:cs typeface="Times New Roman" panose="02020603050405020304" pitchFamily="18" charset="0"/>
              </a:rPr>
              <a:t>mutual recognition </a:t>
            </a:r>
            <a:r>
              <a:rPr lang="en-GB" sz="3100" dirty="0">
                <a:latin typeface="Calibri" panose="020F0502020204030204" pitchFamily="34" charset="0"/>
                <a:cs typeface="Times New Roman" panose="02020603050405020304" pitchFamily="18" charset="0"/>
              </a:rPr>
              <a:t>of engineering qualifications in Europe and strengthening the position, role and responsibility of </a:t>
            </a:r>
            <a:r>
              <a:rPr lang="en-GB" sz="3100" dirty="0">
                <a:solidFill>
                  <a:srgbClr val="FF0000"/>
                </a:solidFill>
                <a:latin typeface="Calibri" panose="020F0502020204030204" pitchFamily="34" charset="0"/>
                <a:cs typeface="Times New Roman" panose="02020603050405020304" pitchFamily="18" charset="0"/>
              </a:rPr>
              <a:t>engineers in society</a:t>
            </a:r>
          </a:p>
          <a:p>
            <a:pPr marL="514350">
              <a:lnSpc>
                <a:spcPct val="100000"/>
              </a:lnSpc>
              <a:spcBef>
                <a:spcPts val="0"/>
              </a:spcBef>
            </a:pPr>
            <a:endParaRPr lang="en-GB" dirty="0"/>
          </a:p>
        </p:txBody>
      </p:sp>
      <p:sp>
        <p:nvSpPr>
          <p:cNvPr id="11" name="Espace réservé du pied de page 3">
            <a:extLst>
              <a:ext uri="{FF2B5EF4-FFF2-40B4-BE49-F238E27FC236}">
                <a16:creationId xmlns:a16="http://schemas.microsoft.com/office/drawing/2014/main" id="{C5343BCE-1DD2-4B76-AC7F-00AAE4A77F05}"/>
              </a:ext>
            </a:extLst>
          </p:cNvPr>
          <p:cNvSpPr>
            <a:spLocks noGrp="1"/>
          </p:cNvSpPr>
          <p:nvPr>
            <p:ph type="ftr" sz="quarter" idx="10"/>
          </p:nvPr>
        </p:nvSpPr>
        <p:spPr>
          <a:xfrm>
            <a:off x="724142" y="9252858"/>
            <a:ext cx="11395070" cy="532474"/>
          </a:xfrm>
        </p:spPr>
        <p:txBody>
          <a:bodyPr/>
          <a:lstStyle/>
          <a:p>
            <a:r>
              <a:rPr lang="en-US" sz="1800" b="1" dirty="0">
                <a:effectLst/>
                <a:latin typeface="Calibri" panose="020F0502020204030204" pitchFamily="34" charset="0"/>
                <a:ea typeface="Calibri" panose="020F0502020204030204" pitchFamily="34" charset="0"/>
              </a:rPr>
              <a:t>KAZSEE Webinar, FEANI certification of Engineering Programs and Professional Engineers (EUR ING), 7 December 2021</a:t>
            </a:r>
            <a:endParaRPr lang="fr-BE" sz="1800" dirty="0"/>
          </a:p>
        </p:txBody>
      </p:sp>
    </p:spTree>
    <p:extLst>
      <p:ext uri="{BB962C8B-B14F-4D97-AF65-F5344CB8AC3E}">
        <p14:creationId xmlns:p14="http://schemas.microsoft.com/office/powerpoint/2010/main" val="3494314972"/>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122219" y="443344"/>
            <a:ext cx="11305308" cy="886691"/>
          </a:xfrm>
          <a:prstGeom prst="rect">
            <a:avLst/>
          </a:prstGeom>
        </p:spPr>
        <p:txBody>
          <a:bodyPr>
            <a:normAutofit fontScale="90000"/>
          </a:bodyPr>
          <a:lstStyle/>
          <a:p>
            <a:br>
              <a:rPr lang="fr-BE" dirty="0"/>
            </a:br>
            <a:r>
              <a:rPr lang="fr-BE" dirty="0"/>
              <a:t> </a:t>
            </a:r>
            <a:br>
              <a:rPr lang="fr-BE" dirty="0"/>
            </a:br>
            <a:br>
              <a:rPr lang="fr-BE" dirty="0"/>
            </a:br>
            <a:br>
              <a:rPr lang="fr-BE" dirty="0"/>
            </a:br>
            <a:br>
              <a:rPr lang="fr-BE" dirty="0"/>
            </a:br>
            <a:br>
              <a:rPr lang="en-US" b="1" dirty="0"/>
            </a:br>
            <a:r>
              <a:rPr lang="en-US" dirty="0"/>
              <a:t> </a:t>
            </a:r>
            <a:r>
              <a:rPr lang="en-US" sz="2700" dirty="0"/>
              <a:t>DIRECTIVE 2013/55/EU  - Common Training Framework (CTF)</a:t>
            </a:r>
            <a:br>
              <a:rPr lang="en-US" b="1" dirty="0"/>
            </a:br>
            <a:endParaRPr lang="fr-BE" dirty="0"/>
          </a:p>
        </p:txBody>
      </p:sp>
      <p:sp>
        <p:nvSpPr>
          <p:cNvPr id="5" name="Espace réservé du numéro de diapositive 4"/>
          <p:cNvSpPr>
            <a:spLocks noGrp="1"/>
          </p:cNvSpPr>
          <p:nvPr>
            <p:ph type="sldNum" sz="quarter" idx="11"/>
          </p:nvPr>
        </p:nvSpPr>
        <p:spPr/>
        <p:txBody>
          <a:bodyPr/>
          <a:lstStyle/>
          <a:p>
            <a:fld id="{35783920-7F90-46A7-986D-E01BC8873495}" type="slidenum">
              <a:rPr lang="fr-BE" smtClean="0"/>
              <a:pPr/>
              <a:t>20</a:t>
            </a:fld>
            <a:endParaRPr lang="fr-BE"/>
          </a:p>
        </p:txBody>
      </p:sp>
      <p:sp>
        <p:nvSpPr>
          <p:cNvPr id="8" name="Espace réservé du contenu 2"/>
          <p:cNvSpPr txBox="1">
            <a:spLocks/>
          </p:cNvSpPr>
          <p:nvPr/>
        </p:nvSpPr>
        <p:spPr>
          <a:xfrm>
            <a:off x="435429" y="2057400"/>
            <a:ext cx="12641942" cy="6743700"/>
          </a:xfrm>
          <a:prstGeom prst="rect">
            <a:avLst/>
          </a:prstGeom>
        </p:spPr>
        <p:txBody>
          <a:bodyPr vert="horz" lIns="91440" tIns="45720" rIns="91440" bIns="45720" rtlCol="0">
            <a:normAutofit/>
          </a:bodyPr>
          <a:lstStyle/>
          <a:p>
            <a:pPr marL="0" marR="0" lvl="0" indent="0" defTabSz="1333470" rtl="0" eaLnBrk="1" fontAlgn="auto" latinLnBrk="0" hangingPunct="1">
              <a:lnSpc>
                <a:spcPct val="90000"/>
              </a:lnSpc>
              <a:spcBef>
                <a:spcPts val="3000"/>
              </a:spcBef>
              <a:spcAft>
                <a:spcPts val="0"/>
              </a:spcAft>
              <a:buClrTx/>
              <a:buSzTx/>
              <a:buFontTx/>
              <a:buChar char="-"/>
              <a:tabLst/>
              <a:defRPr/>
            </a:pPr>
            <a:endParaRPr kumimoji="0" lang="fr-BE" sz="2400" b="1" i="0" u="none" strike="noStrike" kern="1200" cap="none" spc="0" normalizeH="0" noProof="0">
              <a:ln>
                <a:noFill/>
              </a:ln>
              <a:solidFill>
                <a:schemeClr val="tx2"/>
              </a:solidFill>
              <a:effectLst/>
              <a:uLnTx/>
              <a:uFillTx/>
              <a:latin typeface="+mn-lt"/>
              <a:ea typeface="+mn-ea"/>
              <a:cs typeface="+mn-cs"/>
            </a:endParaRPr>
          </a:p>
        </p:txBody>
      </p:sp>
      <p:sp>
        <p:nvSpPr>
          <p:cNvPr id="7" name="Content Placeholder 6"/>
          <p:cNvSpPr>
            <a:spLocks noGrp="1"/>
          </p:cNvSpPr>
          <p:nvPr>
            <p:ph sz="half" idx="1"/>
          </p:nvPr>
        </p:nvSpPr>
        <p:spPr>
          <a:xfrm>
            <a:off x="893717" y="550892"/>
            <a:ext cx="11901054" cy="788513"/>
          </a:xfrm>
        </p:spPr>
        <p:txBody>
          <a:bodyPr>
            <a:normAutofit/>
          </a:bodyPr>
          <a:lstStyle/>
          <a:p>
            <a:pPr algn="ctr"/>
            <a:r>
              <a:rPr lang="en-GB" sz="4000">
                <a:solidFill>
                  <a:srgbClr val="FF0000"/>
                </a:solidFill>
              </a:rPr>
              <a:t>EUR ING 2.0</a:t>
            </a:r>
            <a:endParaRPr lang="en-GB" sz="4000" dirty="0">
              <a:solidFill>
                <a:srgbClr val="FF0000"/>
              </a:solidFill>
            </a:endParaRPr>
          </a:p>
        </p:txBody>
      </p:sp>
      <p:sp>
        <p:nvSpPr>
          <p:cNvPr id="10" name="Content Placeholder 6"/>
          <p:cNvSpPr txBox="1">
            <a:spLocks/>
          </p:cNvSpPr>
          <p:nvPr/>
        </p:nvSpPr>
        <p:spPr>
          <a:xfrm>
            <a:off x="1282890" y="2016929"/>
            <a:ext cx="11342306" cy="788513"/>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r>
              <a:rPr lang="en-GB" sz="3200" u="sng" dirty="0"/>
              <a:t>What will change ?</a:t>
            </a:r>
            <a:r>
              <a:rPr lang="en-GB" sz="3200" dirty="0"/>
              <a:t>   </a:t>
            </a:r>
          </a:p>
        </p:txBody>
      </p:sp>
      <p:sp>
        <p:nvSpPr>
          <p:cNvPr id="12" name="Content Placeholder 6">
            <a:extLst>
              <a:ext uri="{FF2B5EF4-FFF2-40B4-BE49-F238E27FC236}">
                <a16:creationId xmlns:a16="http://schemas.microsoft.com/office/drawing/2014/main" id="{9F0EE05C-1457-4765-B8EF-36C83BB6DDC6}"/>
              </a:ext>
            </a:extLst>
          </p:cNvPr>
          <p:cNvSpPr txBox="1">
            <a:spLocks/>
          </p:cNvSpPr>
          <p:nvPr/>
        </p:nvSpPr>
        <p:spPr>
          <a:xfrm>
            <a:off x="435429" y="3084393"/>
            <a:ext cx="12359342" cy="5581935"/>
          </a:xfrm>
          <a:prstGeom prst="rect">
            <a:avLst/>
          </a:prstGeom>
        </p:spPr>
        <p:txBody>
          <a:bodyPr vert="horz" lIns="91440" tIns="45720" rIns="91440" bIns="45720" rtlCol="0">
            <a:normAutofit fontScale="92500" lnSpcReduction="10000"/>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pPr marL="742950" indent="-742950" algn="just">
              <a:lnSpc>
                <a:spcPct val="100000"/>
              </a:lnSpc>
              <a:spcBef>
                <a:spcPts val="0"/>
              </a:spcBef>
              <a:buAutoNum type="arabicPeriod" startAt="5"/>
            </a:pPr>
            <a:r>
              <a:rPr lang="en-GB" sz="3600" dirty="0">
                <a:effectLst/>
                <a:latin typeface="Calibri" panose="020F0502020204030204" pitchFamily="34" charset="0"/>
                <a:ea typeface="Georgia" panose="02040502050405020303" pitchFamily="18" charset="0"/>
                <a:cs typeface="Calibri" panose="020F0502020204030204" pitchFamily="34" charset="0"/>
              </a:rPr>
              <a:t>The sum of </a:t>
            </a:r>
            <a:r>
              <a:rPr lang="en-GB" sz="3600" dirty="0">
                <a:solidFill>
                  <a:srgbClr val="FF0000"/>
                </a:solidFill>
                <a:effectLst/>
                <a:latin typeface="Calibri" panose="020F0502020204030204" pitchFamily="34" charset="0"/>
                <a:ea typeface="Georgia" panose="02040502050405020303" pitchFamily="18" charset="0"/>
                <a:cs typeface="Calibri" panose="020F0502020204030204" pitchFamily="34" charset="0"/>
              </a:rPr>
              <a:t>7 years </a:t>
            </a:r>
            <a:r>
              <a:rPr lang="en-GB" sz="3600" dirty="0">
                <a:effectLst/>
                <a:latin typeface="Calibri" panose="020F0502020204030204" pitchFamily="34" charset="0"/>
                <a:ea typeface="Georgia" panose="02040502050405020303" pitchFamily="18" charset="0"/>
                <a:cs typeface="Calibri" panose="020F0502020204030204" pitchFamily="34" charset="0"/>
              </a:rPr>
              <a:t>(education + experience) remains valid, but  </a:t>
            </a:r>
            <a:r>
              <a:rPr lang="en-GB" dirty="0">
                <a:effectLst/>
                <a:latin typeface="Calibri" panose="020F0502020204030204" pitchFamily="34" charset="0"/>
                <a:ea typeface="Georgia" panose="02040502050405020303" pitchFamily="18" charset="0"/>
                <a:cs typeface="Calibri" panose="020F0502020204030204" pitchFamily="34" charset="0"/>
              </a:rPr>
              <a:t>the “individual route” sees the required 15 years of professional experience reduced to </a:t>
            </a:r>
            <a:r>
              <a:rPr lang="en-GB" dirty="0">
                <a:solidFill>
                  <a:srgbClr val="FF0000"/>
                </a:solidFill>
                <a:effectLst/>
                <a:latin typeface="Calibri" panose="020F0502020204030204" pitchFamily="34" charset="0"/>
                <a:ea typeface="Georgia" panose="02040502050405020303" pitchFamily="18" charset="0"/>
                <a:cs typeface="Calibri" panose="020F0502020204030204" pitchFamily="34" charset="0"/>
              </a:rPr>
              <a:t>10 years with CPD</a:t>
            </a:r>
          </a:p>
          <a:p>
            <a:pPr marL="742950" indent="-742950" algn="just">
              <a:lnSpc>
                <a:spcPct val="100000"/>
              </a:lnSpc>
              <a:spcBef>
                <a:spcPts val="0"/>
              </a:spcBef>
              <a:buAutoNum type="arabicPeriod" startAt="5"/>
            </a:pPr>
            <a:r>
              <a:rPr lang="en-GB" dirty="0">
                <a:latin typeface="Calibri" panose="020F0502020204030204" pitchFamily="34" charset="0"/>
                <a:ea typeface="Georgia" panose="02040502050405020303" pitchFamily="18" charset="0"/>
                <a:cs typeface="Calibri" panose="020F0502020204030204" pitchFamily="34" charset="0"/>
              </a:rPr>
              <a:t>A </a:t>
            </a:r>
            <a:r>
              <a:rPr lang="en-GB" dirty="0">
                <a:solidFill>
                  <a:srgbClr val="FF0000"/>
                </a:solidFill>
                <a:latin typeface="Calibri" panose="020F0502020204030204" pitchFamily="34" charset="0"/>
                <a:ea typeface="Georgia" panose="02040502050405020303" pitchFamily="18" charset="0"/>
                <a:cs typeface="Calibri" panose="020F0502020204030204" pitchFamily="34" charset="0"/>
              </a:rPr>
              <a:t>new Electronic Application Tool </a:t>
            </a:r>
            <a:r>
              <a:rPr lang="en-GB" dirty="0">
                <a:latin typeface="Calibri" panose="020F0502020204030204" pitchFamily="34" charset="0"/>
                <a:ea typeface="Georgia" panose="02040502050405020303" pitchFamily="18" charset="0"/>
                <a:cs typeface="Calibri" panose="020F0502020204030204" pitchFamily="34" charset="0"/>
              </a:rPr>
              <a:t>will be developed with a direct connection to </a:t>
            </a:r>
            <a:r>
              <a:rPr lang="en-GB" dirty="0">
                <a:solidFill>
                  <a:srgbClr val="FF0000"/>
                </a:solidFill>
                <a:latin typeface="Calibri" panose="020F0502020204030204" pitchFamily="34" charset="0"/>
                <a:ea typeface="Georgia" panose="02040502050405020303" pitchFamily="18" charset="0"/>
                <a:cs typeface="Calibri" panose="020F0502020204030204" pitchFamily="34" charset="0"/>
              </a:rPr>
              <a:t>a new EUR ING Database</a:t>
            </a:r>
            <a:r>
              <a:rPr lang="en-GB" dirty="0">
                <a:latin typeface="Calibri" panose="020F0502020204030204" pitchFamily="34" charset="0"/>
                <a:ea typeface="Georgia" panose="02040502050405020303" pitchFamily="18" charset="0"/>
                <a:cs typeface="Calibri" panose="020F0502020204030204" pitchFamily="34" charset="0"/>
              </a:rPr>
              <a:t> as well as to the EEED, which will speed up the verification process</a:t>
            </a:r>
          </a:p>
          <a:p>
            <a:pPr marL="742950" indent="-742950" algn="just">
              <a:lnSpc>
                <a:spcPct val="100000"/>
              </a:lnSpc>
              <a:spcBef>
                <a:spcPts val="0"/>
              </a:spcBef>
              <a:buAutoNum type="arabicPeriod" startAt="5"/>
            </a:pPr>
            <a:r>
              <a:rPr lang="en-GB" dirty="0">
                <a:latin typeface="Calibri" panose="020F0502020204030204" pitchFamily="34" charset="0"/>
                <a:ea typeface="Georgia" panose="02040502050405020303" pitchFamily="18" charset="0"/>
                <a:cs typeface="Calibri" panose="020F0502020204030204" pitchFamily="34" charset="0"/>
              </a:rPr>
              <a:t>EUR ING holders will have </a:t>
            </a:r>
            <a:r>
              <a:rPr lang="en-GB" dirty="0">
                <a:solidFill>
                  <a:srgbClr val="FF0000"/>
                </a:solidFill>
                <a:latin typeface="Calibri" panose="020F0502020204030204" pitchFamily="34" charset="0"/>
                <a:ea typeface="Georgia" panose="02040502050405020303" pitchFamily="18" charset="0"/>
                <a:cs typeface="Calibri" panose="020F0502020204030204" pitchFamily="34" charset="0"/>
              </a:rPr>
              <a:t>access to the EUR ING Database </a:t>
            </a:r>
            <a:r>
              <a:rPr lang="en-GB" dirty="0">
                <a:latin typeface="Calibri" panose="020F0502020204030204" pitchFamily="34" charset="0"/>
                <a:ea typeface="Georgia" panose="02040502050405020303" pitchFamily="18" charset="0"/>
                <a:cs typeface="Calibri" panose="020F0502020204030204" pitchFamily="34" charset="0"/>
              </a:rPr>
              <a:t>to update their profile at any time, while respecting GDPR</a:t>
            </a:r>
          </a:p>
          <a:p>
            <a:pPr marL="742950" indent="-742950" algn="just">
              <a:lnSpc>
                <a:spcPct val="100000"/>
              </a:lnSpc>
              <a:spcBef>
                <a:spcPts val="0"/>
              </a:spcBef>
              <a:buAutoNum type="arabicPeriod" startAt="5"/>
            </a:pPr>
            <a:r>
              <a:rPr lang="en-GB" dirty="0">
                <a:latin typeface="Calibri" panose="020F0502020204030204" pitchFamily="34" charset="0"/>
                <a:ea typeface="Georgia" panose="02040502050405020303" pitchFamily="18" charset="0"/>
                <a:cs typeface="Calibri" panose="020F0502020204030204" pitchFamily="34" charset="0"/>
              </a:rPr>
              <a:t>The EUR ING Database will notify the NMCs when </a:t>
            </a:r>
            <a:r>
              <a:rPr lang="en-GB" dirty="0">
                <a:solidFill>
                  <a:srgbClr val="FF0000"/>
                </a:solidFill>
                <a:latin typeface="Calibri" panose="020F0502020204030204" pitchFamily="34" charset="0"/>
                <a:ea typeface="Georgia" panose="02040502050405020303" pitchFamily="18" charset="0"/>
                <a:cs typeface="Calibri" panose="020F0502020204030204" pitchFamily="34" charset="0"/>
              </a:rPr>
              <a:t>renewals</a:t>
            </a:r>
            <a:r>
              <a:rPr lang="en-GB" dirty="0">
                <a:latin typeface="Calibri" panose="020F0502020204030204" pitchFamily="34" charset="0"/>
                <a:ea typeface="Georgia" panose="02040502050405020303" pitchFamily="18" charset="0"/>
                <a:cs typeface="Calibri" panose="020F0502020204030204" pitchFamily="34" charset="0"/>
              </a:rPr>
              <a:t> are due, with an alert mechanism. NMCs should maintain a national EUR ING Database or Register.</a:t>
            </a:r>
          </a:p>
          <a:p>
            <a:pPr marL="742950" indent="-742950">
              <a:lnSpc>
                <a:spcPct val="100000"/>
              </a:lnSpc>
              <a:spcBef>
                <a:spcPts val="0"/>
              </a:spcBef>
              <a:buAutoNum type="arabicPeriod" startAt="5"/>
            </a:pPr>
            <a:endParaRPr lang="en-GB" dirty="0">
              <a:latin typeface="Calibri" panose="020F0502020204030204" pitchFamily="34" charset="0"/>
              <a:ea typeface="Georgia" panose="02040502050405020303" pitchFamily="18" charset="0"/>
              <a:cs typeface="Calibri" panose="020F0502020204030204" pitchFamily="34" charset="0"/>
            </a:endParaRPr>
          </a:p>
          <a:p>
            <a:pPr marL="742950" indent="-742950">
              <a:lnSpc>
                <a:spcPct val="100000"/>
              </a:lnSpc>
              <a:spcBef>
                <a:spcPts val="0"/>
              </a:spcBef>
              <a:buAutoNum type="arabicPeriod" startAt="5"/>
            </a:pPr>
            <a:endParaRPr lang="en-GB" dirty="0">
              <a:latin typeface="Calibri" panose="020F0502020204030204" pitchFamily="34" charset="0"/>
              <a:ea typeface="Georgia" panose="02040502050405020303" pitchFamily="18" charset="0"/>
              <a:cs typeface="Calibri" panose="020F0502020204030204" pitchFamily="34" charset="0"/>
            </a:endParaRPr>
          </a:p>
          <a:p>
            <a:pPr marL="742950" indent="-742950">
              <a:lnSpc>
                <a:spcPct val="100000"/>
              </a:lnSpc>
              <a:spcBef>
                <a:spcPts val="0"/>
              </a:spcBef>
              <a:buAutoNum type="arabicPeriod" startAt="5"/>
            </a:pPr>
            <a:endParaRPr lang="en-GB" dirty="0">
              <a:latin typeface="Calibri" panose="020F0502020204030204" pitchFamily="34" charset="0"/>
              <a:ea typeface="Georgia" panose="02040502050405020303" pitchFamily="18" charset="0"/>
              <a:cs typeface="Calibri" panose="020F0502020204030204" pitchFamily="34" charset="0"/>
            </a:endParaRPr>
          </a:p>
          <a:p>
            <a:pPr marL="742950" indent="-742950">
              <a:lnSpc>
                <a:spcPct val="100000"/>
              </a:lnSpc>
              <a:spcBef>
                <a:spcPts val="0"/>
              </a:spcBef>
              <a:buAutoNum type="arabicPeriod" startAt="5"/>
            </a:pPr>
            <a:endParaRPr lang="en-GB" dirty="0">
              <a:latin typeface="Calibri" panose="020F0502020204030204" pitchFamily="34" charset="0"/>
              <a:ea typeface="Georgia" panose="02040502050405020303" pitchFamily="18" charset="0"/>
              <a:cs typeface="Calibri" panose="020F0502020204030204" pitchFamily="34" charset="0"/>
            </a:endParaRPr>
          </a:p>
          <a:p>
            <a:pPr marL="742950" indent="-742950">
              <a:lnSpc>
                <a:spcPct val="100000"/>
              </a:lnSpc>
              <a:spcBef>
                <a:spcPts val="0"/>
              </a:spcBef>
              <a:buAutoNum type="arabicPeriod" startAt="5"/>
            </a:pPr>
            <a:endParaRPr lang="en-GB" dirty="0">
              <a:latin typeface="Calibri" panose="020F0502020204030204" pitchFamily="34" charset="0"/>
              <a:ea typeface="Georgia" panose="02040502050405020303" pitchFamily="18" charset="0"/>
              <a:cs typeface="Calibri" panose="020F0502020204030204" pitchFamily="34" charset="0"/>
            </a:endParaRPr>
          </a:p>
          <a:p>
            <a:pPr marL="742950" indent="-742950">
              <a:lnSpc>
                <a:spcPct val="100000"/>
              </a:lnSpc>
              <a:spcBef>
                <a:spcPts val="0"/>
              </a:spcBef>
              <a:buAutoNum type="arabicPeriod" startAt="5"/>
            </a:pPr>
            <a:endParaRPr lang="en-GB" dirty="0">
              <a:latin typeface="Calibri" panose="020F0502020204030204" pitchFamily="34" charset="0"/>
              <a:ea typeface="Georgia" panose="02040502050405020303" pitchFamily="18" charset="0"/>
              <a:cs typeface="Calibri" panose="020F0502020204030204" pitchFamily="34" charset="0"/>
            </a:endParaRPr>
          </a:p>
          <a:p>
            <a:pPr marL="742950" indent="-742950">
              <a:lnSpc>
                <a:spcPct val="100000"/>
              </a:lnSpc>
              <a:spcBef>
                <a:spcPts val="0"/>
              </a:spcBef>
              <a:buAutoNum type="arabicPeriod" startAt="5"/>
            </a:pPr>
            <a:endParaRPr lang="en-GB" dirty="0">
              <a:latin typeface="Calibri" panose="020F0502020204030204" pitchFamily="34" charset="0"/>
              <a:ea typeface="Georgia" panose="02040502050405020303" pitchFamily="18" charset="0"/>
              <a:cs typeface="Calibri" panose="020F0502020204030204" pitchFamily="34" charset="0"/>
            </a:endParaRPr>
          </a:p>
          <a:p>
            <a:pPr>
              <a:lnSpc>
                <a:spcPct val="100000"/>
              </a:lnSpc>
              <a:spcBef>
                <a:spcPts val="0"/>
              </a:spcBef>
            </a:pPr>
            <a:endParaRPr lang="en-GB" dirty="0">
              <a:latin typeface="Calibri" panose="020F0502020204030204" pitchFamily="34" charset="0"/>
              <a:ea typeface="Georgia" panose="02040502050405020303" pitchFamily="18" charset="0"/>
              <a:cs typeface="Calibri" panose="020F0502020204030204" pitchFamily="34" charset="0"/>
            </a:endParaRPr>
          </a:p>
          <a:p>
            <a:pPr>
              <a:lnSpc>
                <a:spcPct val="100000"/>
              </a:lnSpc>
              <a:spcBef>
                <a:spcPts val="0"/>
              </a:spcBef>
            </a:pPr>
            <a:endParaRPr lang="en-GB" dirty="0">
              <a:latin typeface="Calibri" panose="020F0502020204030204" pitchFamily="34" charset="0"/>
              <a:ea typeface="Georgia" panose="02040502050405020303" pitchFamily="18" charset="0"/>
              <a:cs typeface="Calibri" panose="020F0502020204030204" pitchFamily="34" charset="0"/>
            </a:endParaRPr>
          </a:p>
          <a:p>
            <a:pPr marL="742950" indent="-742950">
              <a:lnSpc>
                <a:spcPct val="100000"/>
              </a:lnSpc>
              <a:spcBef>
                <a:spcPts val="0"/>
              </a:spcBef>
              <a:buAutoNum type="arabicPeriod" startAt="5"/>
            </a:pPr>
            <a:endParaRPr lang="en-GB" dirty="0">
              <a:latin typeface="Calibri" panose="020F0502020204030204" pitchFamily="34" charset="0"/>
              <a:ea typeface="Georgia" panose="02040502050405020303" pitchFamily="18" charset="0"/>
              <a:cs typeface="Calibri" panose="020F0502020204030204" pitchFamily="34" charset="0"/>
            </a:endParaRPr>
          </a:p>
          <a:p>
            <a:pPr marL="742950" indent="-742950">
              <a:lnSpc>
                <a:spcPct val="100000"/>
              </a:lnSpc>
              <a:spcBef>
                <a:spcPts val="0"/>
              </a:spcBef>
              <a:buAutoNum type="arabicPeriod" startAt="5"/>
            </a:pPr>
            <a:endParaRPr lang="en-GB" sz="3600" dirty="0">
              <a:effectLst/>
              <a:latin typeface="Calibri" panose="020F0502020204030204" pitchFamily="34" charset="0"/>
              <a:ea typeface="Georgia" panose="02040502050405020303" pitchFamily="18" charset="0"/>
              <a:cs typeface="Calibri" panose="020F0502020204030204" pitchFamily="34" charset="0"/>
            </a:endParaRPr>
          </a:p>
        </p:txBody>
      </p:sp>
      <p:sp>
        <p:nvSpPr>
          <p:cNvPr id="11" name="Espace réservé du pied de page 3">
            <a:extLst>
              <a:ext uri="{FF2B5EF4-FFF2-40B4-BE49-F238E27FC236}">
                <a16:creationId xmlns:a16="http://schemas.microsoft.com/office/drawing/2014/main" id="{C77F234D-3281-4BD9-B3CA-201CE9D22F31}"/>
              </a:ext>
            </a:extLst>
          </p:cNvPr>
          <p:cNvSpPr>
            <a:spLocks noGrp="1"/>
          </p:cNvSpPr>
          <p:nvPr>
            <p:ph type="ftr" sz="quarter" idx="10"/>
          </p:nvPr>
        </p:nvSpPr>
        <p:spPr>
          <a:xfrm>
            <a:off x="724142" y="9252858"/>
            <a:ext cx="11703385" cy="266237"/>
          </a:xfrm>
        </p:spPr>
        <p:txBody>
          <a:bodyPr/>
          <a:lstStyle/>
          <a:p>
            <a:r>
              <a:rPr lang="en-US" sz="1800" b="1" dirty="0">
                <a:effectLst/>
                <a:latin typeface="Calibri" panose="020F0502020204030204" pitchFamily="34" charset="0"/>
                <a:ea typeface="Calibri" panose="020F0502020204030204" pitchFamily="34" charset="0"/>
              </a:rPr>
              <a:t>KAZSEE Webinar, FEANI certification of Engineering Programs and Professional Engineers (EUR ING), 7 December 2021</a:t>
            </a:r>
            <a:endParaRPr lang="fr-BE" sz="1800" dirty="0"/>
          </a:p>
        </p:txBody>
      </p:sp>
    </p:spTree>
    <p:extLst>
      <p:ext uri="{BB962C8B-B14F-4D97-AF65-F5344CB8AC3E}">
        <p14:creationId xmlns:p14="http://schemas.microsoft.com/office/powerpoint/2010/main" val="2604511275"/>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122219" y="443344"/>
            <a:ext cx="11305308" cy="886691"/>
          </a:xfrm>
          <a:prstGeom prst="rect">
            <a:avLst/>
          </a:prstGeom>
        </p:spPr>
        <p:txBody>
          <a:bodyPr>
            <a:normAutofit fontScale="90000"/>
          </a:bodyPr>
          <a:lstStyle/>
          <a:p>
            <a:br>
              <a:rPr lang="fr-BE" dirty="0"/>
            </a:br>
            <a:r>
              <a:rPr lang="fr-BE" dirty="0"/>
              <a:t> </a:t>
            </a:r>
            <a:br>
              <a:rPr lang="fr-BE" dirty="0"/>
            </a:br>
            <a:br>
              <a:rPr lang="fr-BE" dirty="0"/>
            </a:br>
            <a:br>
              <a:rPr lang="fr-BE" dirty="0"/>
            </a:br>
            <a:br>
              <a:rPr lang="fr-BE" dirty="0"/>
            </a:br>
            <a:r>
              <a:rPr lang="fr-BE" dirty="0"/>
              <a:t>The</a:t>
            </a:r>
            <a:br>
              <a:rPr lang="en-US" b="1" dirty="0"/>
            </a:br>
            <a:r>
              <a:rPr lang="en-US" dirty="0"/>
              <a:t> </a:t>
            </a:r>
            <a:r>
              <a:rPr lang="en-US" sz="2700" dirty="0"/>
              <a:t>DIRECTIVE 2013/55/EU  - Common Training Framework (CTF)</a:t>
            </a:r>
            <a:br>
              <a:rPr lang="en-US" b="1" dirty="0"/>
            </a:br>
            <a:endParaRPr lang="fr-BE" dirty="0"/>
          </a:p>
        </p:txBody>
      </p:sp>
      <p:sp>
        <p:nvSpPr>
          <p:cNvPr id="5" name="Espace réservé du numéro de diapositive 4"/>
          <p:cNvSpPr>
            <a:spLocks noGrp="1"/>
          </p:cNvSpPr>
          <p:nvPr>
            <p:ph type="sldNum" sz="quarter" idx="11"/>
          </p:nvPr>
        </p:nvSpPr>
        <p:spPr/>
        <p:txBody>
          <a:bodyPr/>
          <a:lstStyle/>
          <a:p>
            <a:fld id="{35783920-7F90-46A7-986D-E01BC8873495}" type="slidenum">
              <a:rPr lang="fr-BE" smtClean="0"/>
              <a:pPr/>
              <a:t>21</a:t>
            </a:fld>
            <a:endParaRPr lang="fr-BE"/>
          </a:p>
        </p:txBody>
      </p:sp>
      <p:sp>
        <p:nvSpPr>
          <p:cNvPr id="8" name="Espace réservé du contenu 2"/>
          <p:cNvSpPr txBox="1">
            <a:spLocks/>
          </p:cNvSpPr>
          <p:nvPr/>
        </p:nvSpPr>
        <p:spPr>
          <a:xfrm>
            <a:off x="435429" y="2057400"/>
            <a:ext cx="12641942" cy="6743700"/>
          </a:xfrm>
          <a:prstGeom prst="rect">
            <a:avLst/>
          </a:prstGeom>
        </p:spPr>
        <p:txBody>
          <a:bodyPr vert="horz" lIns="91440" tIns="45720" rIns="91440" bIns="45720" rtlCol="0">
            <a:normAutofit/>
          </a:bodyPr>
          <a:lstStyle/>
          <a:p>
            <a:pPr marL="0" marR="0" lvl="0" indent="0" defTabSz="1333470" rtl="0" eaLnBrk="1" fontAlgn="auto" latinLnBrk="0" hangingPunct="1">
              <a:lnSpc>
                <a:spcPct val="90000"/>
              </a:lnSpc>
              <a:spcBef>
                <a:spcPts val="3000"/>
              </a:spcBef>
              <a:spcAft>
                <a:spcPts val="0"/>
              </a:spcAft>
              <a:buClrTx/>
              <a:buSzTx/>
              <a:buFontTx/>
              <a:buChar char="-"/>
              <a:tabLst/>
              <a:defRPr/>
            </a:pPr>
            <a:endParaRPr kumimoji="0" lang="fr-BE" sz="2400" b="1" i="0" u="none" strike="noStrike" kern="1200" cap="none" spc="0" normalizeH="0" noProof="0">
              <a:ln>
                <a:noFill/>
              </a:ln>
              <a:solidFill>
                <a:schemeClr val="tx2"/>
              </a:solidFill>
              <a:effectLst/>
              <a:uLnTx/>
              <a:uFillTx/>
              <a:latin typeface="+mn-lt"/>
              <a:ea typeface="+mn-ea"/>
              <a:cs typeface="+mn-cs"/>
            </a:endParaRPr>
          </a:p>
        </p:txBody>
      </p:sp>
      <p:sp>
        <p:nvSpPr>
          <p:cNvPr id="7" name="Content Placeholder 6"/>
          <p:cNvSpPr>
            <a:spLocks noGrp="1"/>
          </p:cNvSpPr>
          <p:nvPr>
            <p:ph sz="half" idx="1"/>
          </p:nvPr>
        </p:nvSpPr>
        <p:spPr>
          <a:xfrm>
            <a:off x="893717" y="550892"/>
            <a:ext cx="11901054" cy="788513"/>
          </a:xfrm>
        </p:spPr>
        <p:txBody>
          <a:bodyPr>
            <a:normAutofit/>
          </a:bodyPr>
          <a:lstStyle/>
          <a:p>
            <a:pPr algn="ctr"/>
            <a:r>
              <a:rPr lang="en-GB" sz="4000">
                <a:solidFill>
                  <a:srgbClr val="FF0000"/>
                </a:solidFill>
              </a:rPr>
              <a:t>EUR ING 2.0</a:t>
            </a:r>
            <a:endParaRPr lang="en-GB" sz="4000" dirty="0">
              <a:solidFill>
                <a:srgbClr val="FF0000"/>
              </a:solidFill>
            </a:endParaRPr>
          </a:p>
        </p:txBody>
      </p:sp>
      <p:sp>
        <p:nvSpPr>
          <p:cNvPr id="10" name="Content Placeholder 6"/>
          <p:cNvSpPr txBox="1">
            <a:spLocks/>
          </p:cNvSpPr>
          <p:nvPr/>
        </p:nvSpPr>
        <p:spPr>
          <a:xfrm>
            <a:off x="1323834" y="1972141"/>
            <a:ext cx="11342306" cy="788513"/>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r>
              <a:rPr lang="en-GB" sz="3200" u="sng" dirty="0"/>
              <a:t>What will change ?</a:t>
            </a:r>
            <a:r>
              <a:rPr lang="en-GB" sz="3200" dirty="0"/>
              <a:t>   </a:t>
            </a:r>
          </a:p>
        </p:txBody>
      </p:sp>
      <p:sp>
        <p:nvSpPr>
          <p:cNvPr id="12" name="Content Placeholder 6">
            <a:extLst>
              <a:ext uri="{FF2B5EF4-FFF2-40B4-BE49-F238E27FC236}">
                <a16:creationId xmlns:a16="http://schemas.microsoft.com/office/drawing/2014/main" id="{9F0EE05C-1457-4765-B8EF-36C83BB6DDC6}"/>
              </a:ext>
            </a:extLst>
          </p:cNvPr>
          <p:cNvSpPr txBox="1">
            <a:spLocks/>
          </p:cNvSpPr>
          <p:nvPr/>
        </p:nvSpPr>
        <p:spPr>
          <a:xfrm>
            <a:off x="893717" y="3084393"/>
            <a:ext cx="12005854" cy="5581935"/>
          </a:xfrm>
          <a:prstGeom prst="rect">
            <a:avLst/>
          </a:prstGeom>
        </p:spPr>
        <p:txBody>
          <a:bodyPr vert="horz" lIns="91440" tIns="45720" rIns="91440" bIns="45720" rtlCol="0">
            <a:normAutofit fontScale="92500"/>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pPr algn="just">
              <a:lnSpc>
                <a:spcPct val="100000"/>
              </a:lnSpc>
              <a:spcBef>
                <a:spcPts val="0"/>
              </a:spcBef>
            </a:pPr>
            <a:r>
              <a:rPr lang="en-GB" dirty="0">
                <a:latin typeface="Calibri" panose="020F0502020204030204" pitchFamily="34" charset="0"/>
                <a:ea typeface="Georgia" panose="02040502050405020303" pitchFamily="18" charset="0"/>
                <a:cs typeface="Calibri" panose="020F0502020204030204" pitchFamily="34" charset="0"/>
              </a:rPr>
              <a:t>9. The </a:t>
            </a:r>
            <a:r>
              <a:rPr lang="en-GB" dirty="0">
                <a:solidFill>
                  <a:srgbClr val="FF0000"/>
                </a:solidFill>
                <a:latin typeface="Calibri" panose="020F0502020204030204" pitchFamily="34" charset="0"/>
                <a:ea typeface="Georgia" panose="02040502050405020303" pitchFamily="18" charset="0"/>
                <a:cs typeface="Calibri" panose="020F0502020204030204" pitchFamily="34" charset="0"/>
              </a:rPr>
              <a:t>lay-out</a:t>
            </a:r>
            <a:r>
              <a:rPr lang="en-GB" dirty="0">
                <a:latin typeface="Calibri" panose="020F0502020204030204" pitchFamily="34" charset="0"/>
                <a:ea typeface="Georgia" panose="02040502050405020303" pitchFamily="18" charset="0"/>
                <a:cs typeface="Calibri" panose="020F0502020204030204" pitchFamily="34" charset="0"/>
              </a:rPr>
              <a:t> </a:t>
            </a:r>
            <a:r>
              <a:rPr lang="en-GB" dirty="0">
                <a:effectLst/>
                <a:latin typeface="Calibri" panose="020F0502020204030204" pitchFamily="34" charset="0"/>
                <a:ea typeface="Georgia" panose="02040502050405020303" pitchFamily="18" charset="0"/>
                <a:cs typeface="Calibri" panose="020F0502020204030204" pitchFamily="34" charset="0"/>
              </a:rPr>
              <a:t>and overall presentation of the EUR ING Certificate will be different and include the following </a:t>
            </a:r>
            <a:r>
              <a:rPr lang="en-GB" dirty="0">
                <a:solidFill>
                  <a:srgbClr val="FF0000"/>
                </a:solidFill>
                <a:effectLst/>
                <a:latin typeface="Calibri" panose="020F0502020204030204" pitchFamily="34" charset="0"/>
                <a:ea typeface="Georgia" panose="02040502050405020303" pitchFamily="18" charset="0"/>
                <a:cs typeface="Calibri" panose="020F0502020204030204" pitchFamily="34" charset="0"/>
              </a:rPr>
              <a:t>clause</a:t>
            </a:r>
            <a:r>
              <a:rPr lang="en-GB" dirty="0">
                <a:effectLst/>
                <a:latin typeface="Calibri" panose="020F0502020204030204" pitchFamily="34" charset="0"/>
                <a:ea typeface="Georgia" panose="02040502050405020303" pitchFamily="18" charset="0"/>
                <a:cs typeface="Calibri" panose="020F0502020204030204" pitchFamily="34" charset="0"/>
              </a:rPr>
              <a:t> to avoid national conflicts and/or confusion : </a:t>
            </a:r>
          </a:p>
          <a:p>
            <a:pPr algn="just">
              <a:lnSpc>
                <a:spcPct val="100000"/>
              </a:lnSpc>
              <a:spcBef>
                <a:spcPts val="0"/>
              </a:spcBef>
            </a:pPr>
            <a:r>
              <a:rPr lang="en-GB" dirty="0">
                <a:effectLst/>
                <a:latin typeface="Calibri" panose="020F0502020204030204" pitchFamily="34" charset="0"/>
                <a:ea typeface="Georgia" panose="02040502050405020303" pitchFamily="18" charset="0"/>
                <a:cs typeface="Calibri" panose="020F0502020204030204" pitchFamily="34" charset="0"/>
              </a:rPr>
              <a:t>	</a:t>
            </a:r>
          </a:p>
          <a:p>
            <a:pPr algn="just">
              <a:lnSpc>
                <a:spcPct val="100000"/>
              </a:lnSpc>
              <a:spcBef>
                <a:spcPts val="0"/>
              </a:spcBef>
            </a:pPr>
            <a:r>
              <a:rPr lang="en-GB" sz="2400" i="1" dirty="0">
                <a:effectLst/>
                <a:latin typeface="Calibri" panose="020F0502020204030204" pitchFamily="34" charset="0"/>
                <a:ea typeface="Georgia" panose="02040502050405020303" pitchFamily="18" charset="0"/>
                <a:cs typeface="Calibri" panose="020F0502020204030204" pitchFamily="34" charset="0"/>
              </a:rPr>
              <a:t>“</a:t>
            </a:r>
            <a:r>
              <a:rPr lang="en-BE" sz="2400" i="1" dirty="0">
                <a:effectLst/>
                <a:latin typeface="Calibri" panose="020F0502020204030204" pitchFamily="34" charset="0"/>
                <a:ea typeface="Georgia" panose="02040502050405020303" pitchFamily="18" charset="0"/>
                <a:cs typeface="Calibri" panose="020F0502020204030204" pitchFamily="34" charset="0"/>
              </a:rPr>
              <a:t>Herewith FEANI recognizes that the EUR ING holder has acquired the necessary qualifications and/or professional engineering experience to be considered a European Engineer. This certification can however not be used as guaranteed compliance to specific national legislation in all European markets (such as very specific activities, use of the title, etc.)</a:t>
            </a:r>
            <a:endParaRPr lang="en-US" sz="2400" i="1" dirty="0">
              <a:effectLst/>
              <a:latin typeface="Calibri" panose="020F0502020204030204" pitchFamily="34" charset="0"/>
              <a:ea typeface="Georgia" panose="02040502050405020303" pitchFamily="18" charset="0"/>
              <a:cs typeface="Calibri" panose="020F0502020204030204" pitchFamily="34" charset="0"/>
            </a:endParaRPr>
          </a:p>
          <a:p>
            <a:pPr algn="just">
              <a:lnSpc>
                <a:spcPct val="100000"/>
              </a:lnSpc>
              <a:spcBef>
                <a:spcPts val="0"/>
              </a:spcBef>
            </a:pPr>
            <a:endParaRPr lang="en-US" i="1" dirty="0">
              <a:effectLst/>
              <a:latin typeface="Calibri" panose="020F0502020204030204" pitchFamily="34" charset="0"/>
              <a:ea typeface="Georgia" panose="02040502050405020303" pitchFamily="18" charset="0"/>
              <a:cs typeface="Calibri" panose="020F0502020204030204" pitchFamily="34" charset="0"/>
            </a:endParaRPr>
          </a:p>
          <a:p>
            <a:pPr algn="just">
              <a:lnSpc>
                <a:spcPct val="100000"/>
              </a:lnSpc>
              <a:spcBef>
                <a:spcPts val="0"/>
              </a:spcBef>
            </a:pPr>
            <a:r>
              <a:rPr lang="en-GB" dirty="0">
                <a:latin typeface="Calibri" panose="020F0502020204030204" pitchFamily="34" charset="0"/>
                <a:ea typeface="Georgia" panose="02040502050405020303" pitchFamily="18" charset="0"/>
                <a:cs typeface="Calibri" panose="020F0502020204030204" pitchFamily="34" charset="0"/>
              </a:rPr>
              <a:t>10. The EUR ING 2.0 will require </a:t>
            </a:r>
            <a:r>
              <a:rPr lang="en-GB" dirty="0">
                <a:solidFill>
                  <a:srgbClr val="FF0000"/>
                </a:solidFill>
                <a:latin typeface="Calibri" panose="020F0502020204030204" pitchFamily="34" charset="0"/>
                <a:ea typeface="Georgia" panose="02040502050405020303" pitchFamily="18" charset="0"/>
                <a:cs typeface="Calibri" panose="020F0502020204030204" pitchFamily="34" charset="0"/>
              </a:rPr>
              <a:t>a new acquisition fee and include a renewal fee </a:t>
            </a:r>
            <a:r>
              <a:rPr lang="en-GB" dirty="0">
                <a:latin typeface="Calibri" panose="020F0502020204030204" pitchFamily="34" charset="0"/>
                <a:ea typeface="Georgia" panose="02040502050405020303" pitchFamily="18" charset="0"/>
                <a:cs typeface="Calibri" panose="020F0502020204030204" pitchFamily="34" charset="0"/>
              </a:rPr>
              <a:t>to be determined at national level. The FEANI CS takes a commission of EUR 200,- with EUR 100,- for a renewal.</a:t>
            </a:r>
          </a:p>
          <a:p>
            <a:pPr algn="just">
              <a:lnSpc>
                <a:spcPct val="100000"/>
              </a:lnSpc>
              <a:spcBef>
                <a:spcPts val="0"/>
              </a:spcBef>
            </a:pPr>
            <a:endParaRPr lang="en-GB" sz="2000" dirty="0">
              <a:latin typeface="Calibri" panose="020F0502020204030204" pitchFamily="34" charset="0"/>
              <a:ea typeface="Georgia" panose="02040502050405020303" pitchFamily="18" charset="0"/>
              <a:cs typeface="Calibri" panose="020F0502020204030204" pitchFamily="34" charset="0"/>
            </a:endParaRPr>
          </a:p>
          <a:p>
            <a:pPr algn="just">
              <a:lnSpc>
                <a:spcPct val="100000"/>
              </a:lnSpc>
              <a:spcBef>
                <a:spcPts val="0"/>
              </a:spcBef>
            </a:pPr>
            <a:endParaRPr lang="en-GB" sz="2000" dirty="0">
              <a:latin typeface="Calibri" panose="020F0502020204030204" pitchFamily="34" charset="0"/>
              <a:ea typeface="Georgia" panose="02040502050405020303" pitchFamily="18" charset="0"/>
              <a:cs typeface="Calibri" panose="020F0502020204030204" pitchFamily="34" charset="0"/>
            </a:endParaRPr>
          </a:p>
          <a:p>
            <a:pPr marL="742950" indent="-742950">
              <a:lnSpc>
                <a:spcPct val="100000"/>
              </a:lnSpc>
              <a:spcBef>
                <a:spcPts val="0"/>
              </a:spcBef>
              <a:buAutoNum type="arabicPeriod" startAt="5"/>
            </a:pPr>
            <a:endParaRPr lang="en-GB" dirty="0">
              <a:latin typeface="Calibri" panose="020F0502020204030204" pitchFamily="34" charset="0"/>
              <a:ea typeface="Georgia" panose="02040502050405020303" pitchFamily="18" charset="0"/>
              <a:cs typeface="Calibri" panose="020F0502020204030204" pitchFamily="34" charset="0"/>
            </a:endParaRPr>
          </a:p>
          <a:p>
            <a:pPr marL="742950" indent="-742950">
              <a:lnSpc>
                <a:spcPct val="100000"/>
              </a:lnSpc>
              <a:spcBef>
                <a:spcPts val="0"/>
              </a:spcBef>
              <a:buAutoNum type="arabicPeriod" startAt="5"/>
            </a:pPr>
            <a:endParaRPr lang="en-GB" sz="3600" dirty="0">
              <a:effectLst/>
              <a:latin typeface="Calibri" panose="020F0502020204030204" pitchFamily="34" charset="0"/>
              <a:ea typeface="Georgia" panose="02040502050405020303" pitchFamily="18" charset="0"/>
              <a:cs typeface="Calibri" panose="020F0502020204030204" pitchFamily="34" charset="0"/>
            </a:endParaRPr>
          </a:p>
        </p:txBody>
      </p:sp>
      <p:sp>
        <p:nvSpPr>
          <p:cNvPr id="11" name="Espace réservé du pied de page 3">
            <a:extLst>
              <a:ext uri="{FF2B5EF4-FFF2-40B4-BE49-F238E27FC236}">
                <a16:creationId xmlns:a16="http://schemas.microsoft.com/office/drawing/2014/main" id="{C77F234D-3281-4BD9-B3CA-201CE9D22F31}"/>
              </a:ext>
            </a:extLst>
          </p:cNvPr>
          <p:cNvSpPr>
            <a:spLocks noGrp="1"/>
          </p:cNvSpPr>
          <p:nvPr>
            <p:ph type="ftr" sz="quarter" idx="10"/>
          </p:nvPr>
        </p:nvSpPr>
        <p:spPr>
          <a:xfrm>
            <a:off x="724142" y="9252858"/>
            <a:ext cx="11504252" cy="305048"/>
          </a:xfrm>
        </p:spPr>
        <p:txBody>
          <a:bodyPr/>
          <a:lstStyle/>
          <a:p>
            <a:r>
              <a:rPr lang="en-US" sz="1800" b="1" dirty="0">
                <a:effectLst/>
                <a:latin typeface="Calibri" panose="020F0502020204030204" pitchFamily="34" charset="0"/>
                <a:ea typeface="Calibri" panose="020F0502020204030204" pitchFamily="34" charset="0"/>
              </a:rPr>
              <a:t>KAZSEE Webinar, FEANI certification of Engineering Programs and Professional Engineers (EUR ING), 7 December 2021</a:t>
            </a:r>
            <a:endParaRPr lang="fr-BE" sz="1800" dirty="0"/>
          </a:p>
        </p:txBody>
      </p:sp>
    </p:spTree>
    <p:extLst>
      <p:ext uri="{BB962C8B-B14F-4D97-AF65-F5344CB8AC3E}">
        <p14:creationId xmlns:p14="http://schemas.microsoft.com/office/powerpoint/2010/main" val="602212105"/>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122219" y="443344"/>
            <a:ext cx="11305308" cy="886691"/>
          </a:xfrm>
          <a:prstGeom prst="rect">
            <a:avLst/>
          </a:prstGeom>
        </p:spPr>
        <p:txBody>
          <a:bodyPr>
            <a:normAutofit fontScale="90000"/>
          </a:bodyPr>
          <a:lstStyle/>
          <a:p>
            <a:br>
              <a:rPr lang="fr-BE" dirty="0"/>
            </a:br>
            <a:r>
              <a:rPr lang="fr-BE" dirty="0"/>
              <a:t> </a:t>
            </a:r>
            <a:br>
              <a:rPr lang="fr-BE" dirty="0"/>
            </a:br>
            <a:br>
              <a:rPr lang="fr-BE" dirty="0"/>
            </a:br>
            <a:br>
              <a:rPr lang="fr-BE" dirty="0"/>
            </a:br>
            <a:br>
              <a:rPr lang="fr-BE" dirty="0"/>
            </a:br>
            <a:br>
              <a:rPr lang="en-US" b="1" dirty="0"/>
            </a:br>
            <a:r>
              <a:rPr lang="en-US" dirty="0"/>
              <a:t> </a:t>
            </a:r>
            <a:r>
              <a:rPr lang="en-US" sz="2700" dirty="0"/>
              <a:t>DIRECTIVE 2013/55/EU  - Common Training Framework (CTF)</a:t>
            </a:r>
            <a:br>
              <a:rPr lang="en-US" b="1" dirty="0"/>
            </a:br>
            <a:endParaRPr lang="fr-BE" dirty="0"/>
          </a:p>
        </p:txBody>
      </p:sp>
      <p:sp>
        <p:nvSpPr>
          <p:cNvPr id="5" name="Espace réservé du numéro de diapositive 4"/>
          <p:cNvSpPr>
            <a:spLocks noGrp="1"/>
          </p:cNvSpPr>
          <p:nvPr>
            <p:ph type="sldNum" sz="quarter" idx="11"/>
          </p:nvPr>
        </p:nvSpPr>
        <p:spPr/>
        <p:txBody>
          <a:bodyPr/>
          <a:lstStyle/>
          <a:p>
            <a:fld id="{35783920-7F90-46A7-986D-E01BC8873495}" type="slidenum">
              <a:rPr lang="fr-BE" smtClean="0"/>
              <a:pPr/>
              <a:t>22</a:t>
            </a:fld>
            <a:endParaRPr lang="fr-BE"/>
          </a:p>
        </p:txBody>
      </p:sp>
      <p:sp>
        <p:nvSpPr>
          <p:cNvPr id="8" name="Espace réservé du contenu 2"/>
          <p:cNvSpPr txBox="1">
            <a:spLocks/>
          </p:cNvSpPr>
          <p:nvPr/>
        </p:nvSpPr>
        <p:spPr>
          <a:xfrm>
            <a:off x="435429" y="2057400"/>
            <a:ext cx="12641942" cy="6743700"/>
          </a:xfrm>
          <a:prstGeom prst="rect">
            <a:avLst/>
          </a:prstGeom>
        </p:spPr>
        <p:txBody>
          <a:bodyPr vert="horz" lIns="91440" tIns="45720" rIns="91440" bIns="45720" rtlCol="0">
            <a:normAutofit/>
          </a:bodyPr>
          <a:lstStyle/>
          <a:p>
            <a:pPr marL="0" marR="0" lvl="0" indent="0" defTabSz="1333470" rtl="0" eaLnBrk="1" fontAlgn="auto" latinLnBrk="0" hangingPunct="1">
              <a:lnSpc>
                <a:spcPct val="90000"/>
              </a:lnSpc>
              <a:spcBef>
                <a:spcPts val="3000"/>
              </a:spcBef>
              <a:spcAft>
                <a:spcPts val="0"/>
              </a:spcAft>
              <a:buClrTx/>
              <a:buSzTx/>
              <a:buFontTx/>
              <a:buChar char="-"/>
              <a:tabLst/>
              <a:defRPr/>
            </a:pPr>
            <a:endParaRPr kumimoji="0" lang="fr-BE" sz="2400" b="1" i="0" u="none" strike="noStrike" kern="1200" cap="none" spc="0" normalizeH="0" noProof="0">
              <a:ln>
                <a:noFill/>
              </a:ln>
              <a:solidFill>
                <a:schemeClr val="tx2"/>
              </a:solidFill>
              <a:effectLst/>
              <a:uLnTx/>
              <a:uFillTx/>
              <a:latin typeface="+mn-lt"/>
              <a:ea typeface="+mn-ea"/>
              <a:cs typeface="+mn-cs"/>
            </a:endParaRPr>
          </a:p>
        </p:txBody>
      </p:sp>
      <p:pic>
        <p:nvPicPr>
          <p:cNvPr id="6" name="Picture 5">
            <a:extLst>
              <a:ext uri="{FF2B5EF4-FFF2-40B4-BE49-F238E27FC236}">
                <a16:creationId xmlns:a16="http://schemas.microsoft.com/office/drawing/2014/main" id="{FC7A6C9A-2A8B-4AA9-A95A-1346477E25DB}"/>
              </a:ext>
            </a:extLst>
          </p:cNvPr>
          <p:cNvPicPr>
            <a:picLocks noChangeAspect="1"/>
          </p:cNvPicPr>
          <p:nvPr/>
        </p:nvPicPr>
        <p:blipFill>
          <a:blip r:embed="rId2"/>
          <a:stretch>
            <a:fillRect/>
          </a:stretch>
        </p:blipFill>
        <p:spPr>
          <a:xfrm>
            <a:off x="1494084" y="1756242"/>
            <a:ext cx="10184147" cy="7209142"/>
          </a:xfrm>
          <a:prstGeom prst="rect">
            <a:avLst/>
          </a:prstGeom>
        </p:spPr>
      </p:pic>
      <p:sp>
        <p:nvSpPr>
          <p:cNvPr id="11" name="Content Placeholder 6">
            <a:extLst>
              <a:ext uri="{FF2B5EF4-FFF2-40B4-BE49-F238E27FC236}">
                <a16:creationId xmlns:a16="http://schemas.microsoft.com/office/drawing/2014/main" id="{1C6A3379-DAC3-4EFD-B079-F46E1F9813D5}"/>
              </a:ext>
            </a:extLst>
          </p:cNvPr>
          <p:cNvSpPr txBox="1">
            <a:spLocks/>
          </p:cNvSpPr>
          <p:nvPr/>
        </p:nvSpPr>
        <p:spPr>
          <a:xfrm>
            <a:off x="1176317" y="610831"/>
            <a:ext cx="11901054" cy="788513"/>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pPr algn="ctr"/>
            <a:r>
              <a:rPr lang="en-GB" sz="4000">
                <a:solidFill>
                  <a:srgbClr val="FF0000"/>
                </a:solidFill>
              </a:rPr>
              <a:t>           EXAMPLE OF AN EUR ING CERTIFICATE </a:t>
            </a:r>
            <a:endParaRPr lang="en-GB" sz="4000" dirty="0">
              <a:solidFill>
                <a:srgbClr val="FF0000"/>
              </a:solidFill>
            </a:endParaRPr>
          </a:p>
        </p:txBody>
      </p:sp>
      <p:sp>
        <p:nvSpPr>
          <p:cNvPr id="9" name="Espace réservé du pied de page 3">
            <a:extLst>
              <a:ext uri="{FF2B5EF4-FFF2-40B4-BE49-F238E27FC236}">
                <a16:creationId xmlns:a16="http://schemas.microsoft.com/office/drawing/2014/main" id="{B979C61B-8E97-4178-B565-6656B9200940}"/>
              </a:ext>
            </a:extLst>
          </p:cNvPr>
          <p:cNvSpPr>
            <a:spLocks noGrp="1"/>
          </p:cNvSpPr>
          <p:nvPr>
            <p:ph type="ftr" sz="quarter" idx="10"/>
          </p:nvPr>
        </p:nvSpPr>
        <p:spPr>
          <a:xfrm>
            <a:off x="724142" y="9252858"/>
            <a:ext cx="11395070" cy="439891"/>
          </a:xfrm>
        </p:spPr>
        <p:txBody>
          <a:bodyPr/>
          <a:lstStyle/>
          <a:p>
            <a:r>
              <a:rPr lang="en-US" sz="1800" b="1" dirty="0">
                <a:effectLst/>
                <a:latin typeface="Calibri" panose="020F0502020204030204" pitchFamily="34" charset="0"/>
                <a:ea typeface="Calibri" panose="020F0502020204030204" pitchFamily="34" charset="0"/>
              </a:rPr>
              <a:t>KAZSEE Webinar, FEANI certification of Engineering Programs and Professional Engineers (EUR ING), 7 December 2021</a:t>
            </a:r>
            <a:endParaRPr lang="fr-BE" sz="1800" dirty="0"/>
          </a:p>
        </p:txBody>
      </p:sp>
    </p:spTree>
    <p:extLst>
      <p:ext uri="{BB962C8B-B14F-4D97-AF65-F5344CB8AC3E}">
        <p14:creationId xmlns:p14="http://schemas.microsoft.com/office/powerpoint/2010/main" val="231941568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122219" y="443344"/>
            <a:ext cx="11305308" cy="886691"/>
          </a:xfrm>
          <a:prstGeom prst="rect">
            <a:avLst/>
          </a:prstGeom>
        </p:spPr>
        <p:txBody>
          <a:bodyPr>
            <a:normAutofit fontScale="90000"/>
          </a:bodyPr>
          <a:lstStyle/>
          <a:p>
            <a:br>
              <a:rPr lang="fr-BE" dirty="0"/>
            </a:br>
            <a:r>
              <a:rPr lang="fr-BE" dirty="0"/>
              <a:t> </a:t>
            </a:r>
            <a:br>
              <a:rPr lang="fr-BE" dirty="0"/>
            </a:br>
            <a:br>
              <a:rPr lang="fr-BE" dirty="0"/>
            </a:br>
            <a:br>
              <a:rPr lang="fr-BE" dirty="0"/>
            </a:br>
            <a:br>
              <a:rPr lang="fr-BE" dirty="0"/>
            </a:br>
            <a:br>
              <a:rPr lang="en-US" b="1" dirty="0"/>
            </a:br>
            <a:r>
              <a:rPr lang="en-US" dirty="0"/>
              <a:t> </a:t>
            </a:r>
            <a:r>
              <a:rPr lang="en-US" sz="2700" dirty="0"/>
              <a:t>DIRECTIVE 2013/55/EU  - Common Training Framework (CTF)</a:t>
            </a:r>
            <a:br>
              <a:rPr lang="en-US" b="1" dirty="0"/>
            </a:br>
            <a:endParaRPr lang="fr-BE" dirty="0"/>
          </a:p>
        </p:txBody>
      </p:sp>
      <p:sp>
        <p:nvSpPr>
          <p:cNvPr id="5" name="Espace réservé du numéro de diapositive 4"/>
          <p:cNvSpPr>
            <a:spLocks noGrp="1"/>
          </p:cNvSpPr>
          <p:nvPr>
            <p:ph type="sldNum" sz="quarter" idx="11"/>
          </p:nvPr>
        </p:nvSpPr>
        <p:spPr/>
        <p:txBody>
          <a:bodyPr/>
          <a:lstStyle/>
          <a:p>
            <a:fld id="{35783920-7F90-46A7-986D-E01BC8873495}" type="slidenum">
              <a:rPr lang="fr-BE" smtClean="0"/>
              <a:pPr/>
              <a:t>3</a:t>
            </a:fld>
            <a:endParaRPr lang="fr-BE"/>
          </a:p>
        </p:txBody>
      </p:sp>
      <p:sp>
        <p:nvSpPr>
          <p:cNvPr id="8" name="Espace réservé du contenu 2"/>
          <p:cNvSpPr txBox="1">
            <a:spLocks/>
          </p:cNvSpPr>
          <p:nvPr/>
        </p:nvSpPr>
        <p:spPr>
          <a:xfrm>
            <a:off x="435429" y="2057400"/>
            <a:ext cx="12641942" cy="6743700"/>
          </a:xfrm>
          <a:prstGeom prst="rect">
            <a:avLst/>
          </a:prstGeom>
        </p:spPr>
        <p:txBody>
          <a:bodyPr vert="horz" lIns="91440" tIns="45720" rIns="91440" bIns="45720" rtlCol="0">
            <a:normAutofit/>
          </a:bodyPr>
          <a:lstStyle/>
          <a:p>
            <a:pPr marL="0" marR="0" lvl="0" indent="0" defTabSz="1333470" rtl="0" eaLnBrk="1" fontAlgn="auto" latinLnBrk="0" hangingPunct="1">
              <a:lnSpc>
                <a:spcPct val="90000"/>
              </a:lnSpc>
              <a:spcBef>
                <a:spcPts val="3000"/>
              </a:spcBef>
              <a:spcAft>
                <a:spcPts val="0"/>
              </a:spcAft>
              <a:buClrTx/>
              <a:buSzTx/>
              <a:buFontTx/>
              <a:buChar char="-"/>
              <a:tabLst/>
              <a:defRPr/>
            </a:pPr>
            <a:endParaRPr kumimoji="0" lang="fr-BE" sz="2400" b="1" i="0" u="none" strike="noStrike" kern="1200" cap="none" spc="0" normalizeH="0" noProof="0">
              <a:ln>
                <a:noFill/>
              </a:ln>
              <a:solidFill>
                <a:schemeClr val="tx2"/>
              </a:solidFill>
              <a:effectLst/>
              <a:uLnTx/>
              <a:uFillTx/>
              <a:latin typeface="+mn-lt"/>
              <a:ea typeface="+mn-ea"/>
              <a:cs typeface="+mn-cs"/>
            </a:endParaRPr>
          </a:p>
        </p:txBody>
      </p:sp>
      <p:sp>
        <p:nvSpPr>
          <p:cNvPr id="7" name="Content Placeholder 6"/>
          <p:cNvSpPr>
            <a:spLocks noGrp="1"/>
          </p:cNvSpPr>
          <p:nvPr>
            <p:ph sz="half" idx="1"/>
          </p:nvPr>
        </p:nvSpPr>
        <p:spPr>
          <a:xfrm>
            <a:off x="893717" y="550892"/>
            <a:ext cx="11901054" cy="788513"/>
          </a:xfrm>
        </p:spPr>
        <p:txBody>
          <a:bodyPr>
            <a:normAutofit/>
          </a:bodyPr>
          <a:lstStyle/>
          <a:p>
            <a:pPr algn="ctr"/>
            <a:r>
              <a:rPr lang="en-GB" sz="4000" dirty="0">
                <a:solidFill>
                  <a:srgbClr val="FF0000"/>
                </a:solidFill>
              </a:rPr>
              <a:t>FEANI EEED Procedures</a:t>
            </a:r>
          </a:p>
        </p:txBody>
      </p:sp>
      <p:sp>
        <p:nvSpPr>
          <p:cNvPr id="10" name="Content Placeholder 6"/>
          <p:cNvSpPr txBox="1">
            <a:spLocks/>
          </p:cNvSpPr>
          <p:nvPr/>
        </p:nvSpPr>
        <p:spPr>
          <a:xfrm>
            <a:off x="1405718" y="1948689"/>
            <a:ext cx="11219477" cy="788513"/>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r>
              <a:rPr lang="en-GB" sz="3200" u="sng" dirty="0"/>
              <a:t>What is the EEED?</a:t>
            </a:r>
            <a:r>
              <a:rPr lang="en-GB" sz="3200" i="1" dirty="0"/>
              <a:t>   </a:t>
            </a:r>
          </a:p>
        </p:txBody>
      </p:sp>
      <p:sp>
        <p:nvSpPr>
          <p:cNvPr id="12" name="Content Placeholder 6">
            <a:extLst>
              <a:ext uri="{FF2B5EF4-FFF2-40B4-BE49-F238E27FC236}">
                <a16:creationId xmlns:a16="http://schemas.microsoft.com/office/drawing/2014/main" id="{9F0EE05C-1457-4765-B8EF-36C83BB6DDC6}"/>
              </a:ext>
            </a:extLst>
          </p:cNvPr>
          <p:cNvSpPr txBox="1">
            <a:spLocks/>
          </p:cNvSpPr>
          <p:nvPr/>
        </p:nvSpPr>
        <p:spPr>
          <a:xfrm>
            <a:off x="628663" y="2723557"/>
            <a:ext cx="12166107" cy="5823399"/>
          </a:xfrm>
          <a:prstGeom prst="rect">
            <a:avLst/>
          </a:prstGeom>
        </p:spPr>
        <p:txBody>
          <a:bodyPr vert="horz" lIns="91440" tIns="45720" rIns="91440" bIns="45720" rtlCol="0">
            <a:normAutofit fontScale="92500" lnSpcReduction="20000"/>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pPr algn="just">
              <a:lnSpc>
                <a:spcPct val="120000"/>
              </a:lnSpc>
              <a:spcBef>
                <a:spcPts val="3600"/>
              </a:spcBef>
            </a:pPr>
            <a:r>
              <a:rPr lang="en-GB" sz="3700" dirty="0">
                <a:latin typeface="Calibri" panose="020F0502020204030204" pitchFamily="34" charset="0"/>
                <a:cs typeface="Calibri" panose="020F0502020204030204" pitchFamily="34" charset="0"/>
              </a:rPr>
              <a:t>The </a:t>
            </a:r>
            <a:r>
              <a:rPr lang="en-GB" sz="3900" dirty="0">
                <a:solidFill>
                  <a:srgbClr val="FF0000"/>
                </a:solidFill>
                <a:latin typeface="Calibri" panose="020F0502020204030204" pitchFamily="34" charset="0"/>
                <a:cs typeface="Calibri" panose="020F0502020204030204" pitchFamily="34" charset="0"/>
              </a:rPr>
              <a:t>E</a:t>
            </a:r>
            <a:r>
              <a:rPr lang="en-GB" sz="3700" dirty="0">
                <a:latin typeface="Calibri" panose="020F0502020204030204" pitchFamily="34" charset="0"/>
                <a:cs typeface="Calibri" panose="020F0502020204030204" pitchFamily="34" charset="0"/>
              </a:rPr>
              <a:t>uropean </a:t>
            </a:r>
            <a:r>
              <a:rPr lang="en-GB" sz="3900" dirty="0">
                <a:solidFill>
                  <a:srgbClr val="FF0000"/>
                </a:solidFill>
                <a:latin typeface="Calibri" panose="020F0502020204030204" pitchFamily="34" charset="0"/>
                <a:cs typeface="Calibri" panose="020F0502020204030204" pitchFamily="34" charset="0"/>
              </a:rPr>
              <a:t>E</a:t>
            </a:r>
            <a:r>
              <a:rPr lang="en-GB" sz="3700" dirty="0">
                <a:latin typeface="Calibri" panose="020F0502020204030204" pitchFamily="34" charset="0"/>
                <a:cs typeface="Calibri" panose="020F0502020204030204" pitchFamily="34" charset="0"/>
              </a:rPr>
              <a:t>ngineering </a:t>
            </a:r>
            <a:r>
              <a:rPr lang="en-GB" sz="3900" dirty="0">
                <a:solidFill>
                  <a:srgbClr val="FF0000"/>
                </a:solidFill>
                <a:latin typeface="Calibri" panose="020F0502020204030204" pitchFamily="34" charset="0"/>
                <a:cs typeface="Calibri" panose="020F0502020204030204" pitchFamily="34" charset="0"/>
              </a:rPr>
              <a:t>E</a:t>
            </a:r>
            <a:r>
              <a:rPr lang="en-GB" sz="3700" dirty="0">
                <a:latin typeface="Calibri" panose="020F0502020204030204" pitchFamily="34" charset="0"/>
                <a:cs typeface="Calibri" panose="020F0502020204030204" pitchFamily="34" charset="0"/>
              </a:rPr>
              <a:t>ducation </a:t>
            </a:r>
            <a:r>
              <a:rPr lang="en-GB" sz="3900" dirty="0">
                <a:solidFill>
                  <a:srgbClr val="FF0000"/>
                </a:solidFill>
                <a:latin typeface="Calibri" panose="020F0502020204030204" pitchFamily="34" charset="0"/>
                <a:cs typeface="Calibri" panose="020F0502020204030204" pitchFamily="34" charset="0"/>
              </a:rPr>
              <a:t>D</a:t>
            </a:r>
            <a:r>
              <a:rPr lang="en-GB" sz="3700" dirty="0">
                <a:latin typeface="Calibri" panose="020F0502020204030204" pitchFamily="34" charset="0"/>
                <a:cs typeface="Calibri" panose="020F0502020204030204" pitchFamily="34" charset="0"/>
              </a:rPr>
              <a:t>atabase (previously INDEX) lists the institutions of engineering higher education (</a:t>
            </a:r>
            <a:r>
              <a:rPr lang="en-GB" sz="3700" dirty="0">
                <a:solidFill>
                  <a:srgbClr val="FF0000"/>
                </a:solidFill>
                <a:latin typeface="Calibri" panose="020F0502020204030204" pitchFamily="34" charset="0"/>
                <a:cs typeface="Calibri" panose="020F0502020204030204" pitchFamily="34" charset="0"/>
              </a:rPr>
              <a:t>HEIs</a:t>
            </a:r>
            <a:r>
              <a:rPr lang="en-GB" sz="3700" dirty="0">
                <a:latin typeface="Calibri" panose="020F0502020204030204" pitchFamily="34" charset="0"/>
                <a:cs typeface="Calibri" panose="020F0502020204030204" pitchFamily="34" charset="0"/>
              </a:rPr>
              <a:t>) in European countries represented within FEANI, and their </a:t>
            </a:r>
            <a:r>
              <a:rPr lang="en-GB" sz="3700" dirty="0">
                <a:solidFill>
                  <a:srgbClr val="FF0000"/>
                </a:solidFill>
                <a:latin typeface="Calibri" panose="020F0502020204030204" pitchFamily="34" charset="0"/>
                <a:cs typeface="Calibri" panose="020F0502020204030204" pitchFamily="34" charset="0"/>
              </a:rPr>
              <a:t>engineering programmes</a:t>
            </a:r>
            <a:r>
              <a:rPr lang="en-GB" sz="3700" dirty="0">
                <a:latin typeface="Calibri" panose="020F0502020204030204" pitchFamily="34" charset="0"/>
                <a:cs typeface="Calibri" panose="020F0502020204030204" pitchFamily="34" charset="0"/>
              </a:rPr>
              <a:t>, which are all recognized by FEANI as fulfilling the mandatory </a:t>
            </a:r>
            <a:r>
              <a:rPr lang="en-GB" sz="3700" dirty="0">
                <a:solidFill>
                  <a:srgbClr val="FF0000"/>
                </a:solidFill>
                <a:latin typeface="Calibri" panose="020F0502020204030204" pitchFamily="34" charset="0"/>
                <a:cs typeface="Calibri" panose="020F0502020204030204" pitchFamily="34" charset="0"/>
              </a:rPr>
              <a:t>education requirements </a:t>
            </a:r>
            <a:r>
              <a:rPr lang="en-GB" sz="3700" dirty="0">
                <a:latin typeface="Calibri" panose="020F0502020204030204" pitchFamily="34" charset="0"/>
                <a:cs typeface="Calibri" panose="020F0502020204030204" pitchFamily="34" charset="0"/>
              </a:rPr>
              <a:t>for the EUR ING title. There are two ways for the NM for bringing programmes to the EEED:</a:t>
            </a:r>
          </a:p>
          <a:p>
            <a:pPr marL="742950" indent="-742950" algn="just">
              <a:lnSpc>
                <a:spcPct val="120000"/>
              </a:lnSpc>
              <a:spcBef>
                <a:spcPts val="3600"/>
              </a:spcBef>
              <a:buFont typeface="+mj-lt"/>
              <a:buAutoNum type="arabicPeriod"/>
            </a:pPr>
            <a:r>
              <a:rPr lang="en-GB" sz="3700" dirty="0">
                <a:latin typeface="Calibri" panose="020F0502020204030204" pitchFamily="34" charset="0"/>
                <a:cs typeface="Calibri" panose="020F0502020204030204" pitchFamily="34" charset="0"/>
              </a:rPr>
              <a:t>Excel Sheets for </a:t>
            </a:r>
            <a:r>
              <a:rPr lang="en-GB" dirty="0">
                <a:solidFill>
                  <a:srgbClr val="FF0000"/>
                </a:solidFill>
                <a:effectLst/>
                <a:latin typeface="Calibri" panose="020F0502020204030204" pitchFamily="34" charset="0"/>
                <a:ea typeface="Georgia" panose="02040502050405020303" pitchFamily="18" charset="0"/>
                <a:cs typeface="Calibri" panose="020F0502020204030204" pitchFamily="34" charset="0"/>
              </a:rPr>
              <a:t>Programme Evaluation</a:t>
            </a:r>
            <a:endParaRPr lang="en-US" sz="3700" dirty="0">
              <a:latin typeface="Calibri" panose="020F0502020204030204" pitchFamily="34" charset="0"/>
              <a:cs typeface="Calibri" panose="020F0502020204030204" pitchFamily="34" charset="0"/>
            </a:endParaRPr>
          </a:p>
          <a:p>
            <a:pPr marL="742950" indent="-742950" algn="just">
              <a:lnSpc>
                <a:spcPct val="120000"/>
              </a:lnSpc>
              <a:spcBef>
                <a:spcPts val="3600"/>
              </a:spcBef>
              <a:buFont typeface="+mj-lt"/>
              <a:buAutoNum type="arabicPeriod"/>
            </a:pPr>
            <a:r>
              <a:rPr lang="en-US" dirty="0">
                <a:latin typeface="Calibri" panose="020F0502020204030204" pitchFamily="34" charset="0"/>
                <a:ea typeface="Georgia" panose="02040502050405020303" pitchFamily="18" charset="0"/>
                <a:cs typeface="Calibri" panose="020F0502020204030204" pitchFamily="34" charset="0"/>
              </a:rPr>
              <a:t>Evaluation of the </a:t>
            </a:r>
            <a:r>
              <a:rPr lang="en-US" dirty="0">
                <a:solidFill>
                  <a:srgbClr val="FF0000"/>
                </a:solidFill>
                <a:latin typeface="Calibri" panose="020F0502020204030204" pitchFamily="34" charset="0"/>
                <a:ea typeface="Georgia" panose="02040502050405020303" pitchFamily="18" charset="0"/>
                <a:cs typeface="Calibri" panose="020F0502020204030204" pitchFamily="34" charset="0"/>
              </a:rPr>
              <a:t>Country’s Education System </a:t>
            </a:r>
            <a:endParaRPr lang="en-US" dirty="0">
              <a:solidFill>
                <a:srgbClr val="FF0000"/>
              </a:solidFill>
              <a:effectLst/>
              <a:latin typeface="Calibri" panose="020F0502020204030204" pitchFamily="34" charset="0"/>
              <a:ea typeface="Georgia" panose="02040502050405020303" pitchFamily="18" charset="0"/>
              <a:cs typeface="Calibri" panose="020F0502020204030204" pitchFamily="34" charset="0"/>
            </a:endParaRPr>
          </a:p>
          <a:p>
            <a:pPr marL="742950" indent="-742950" algn="just">
              <a:lnSpc>
                <a:spcPct val="120000"/>
              </a:lnSpc>
              <a:spcBef>
                <a:spcPts val="3600"/>
              </a:spcBef>
              <a:buFont typeface="+mj-lt"/>
              <a:buAutoNum type="arabicPeriod"/>
            </a:pPr>
            <a:endParaRPr lang="en-GB" dirty="0">
              <a:latin typeface="Calibri" panose="020F0502020204030204" pitchFamily="34" charset="0"/>
              <a:ea typeface="Georgia" panose="02040502050405020303" pitchFamily="18" charset="0"/>
              <a:cs typeface="Calibri" panose="020F0502020204030204" pitchFamily="34" charset="0"/>
            </a:endParaRPr>
          </a:p>
          <a:p>
            <a:pPr marL="742950" indent="-742950">
              <a:lnSpc>
                <a:spcPct val="120000"/>
              </a:lnSpc>
              <a:spcBef>
                <a:spcPts val="3600"/>
              </a:spcBef>
              <a:buFont typeface="+mj-lt"/>
              <a:buAutoNum type="arabicPeriod"/>
            </a:pPr>
            <a:endParaRPr lang="en-US" dirty="0">
              <a:effectLst/>
              <a:latin typeface="Calibri" panose="020F0502020204030204" pitchFamily="34" charset="0"/>
              <a:ea typeface="Georgia" panose="02040502050405020303" pitchFamily="18" charset="0"/>
              <a:cs typeface="Calibri" panose="020F0502020204030204" pitchFamily="34" charset="0"/>
            </a:endParaRPr>
          </a:p>
        </p:txBody>
      </p:sp>
      <p:sp>
        <p:nvSpPr>
          <p:cNvPr id="9" name="Espace réservé du pied de page 3">
            <a:extLst>
              <a:ext uri="{FF2B5EF4-FFF2-40B4-BE49-F238E27FC236}">
                <a16:creationId xmlns:a16="http://schemas.microsoft.com/office/drawing/2014/main" id="{1216B7BD-02B6-463D-84B5-08EBB8CA50BD}"/>
              </a:ext>
            </a:extLst>
          </p:cNvPr>
          <p:cNvSpPr>
            <a:spLocks noGrp="1"/>
          </p:cNvSpPr>
          <p:nvPr>
            <p:ph type="ftr" sz="quarter" idx="10"/>
          </p:nvPr>
        </p:nvSpPr>
        <p:spPr>
          <a:xfrm>
            <a:off x="724142" y="9252858"/>
            <a:ext cx="11337229" cy="532474"/>
          </a:xfrm>
        </p:spPr>
        <p:txBody>
          <a:bodyPr/>
          <a:lstStyle/>
          <a:p>
            <a:r>
              <a:rPr lang="en-US" sz="1800" b="1" dirty="0">
                <a:effectLst/>
                <a:latin typeface="Calibri" panose="020F0502020204030204" pitchFamily="34" charset="0"/>
                <a:ea typeface="Calibri" panose="020F0502020204030204" pitchFamily="34" charset="0"/>
              </a:rPr>
              <a:t>KAZSEE Webinar, FEANI certification of Engineering Programs and Professional Engineers (EUR ING), 7 December 2021</a:t>
            </a:r>
            <a:endParaRPr lang="fr-BE" sz="1800" dirty="0"/>
          </a:p>
        </p:txBody>
      </p:sp>
    </p:spTree>
    <p:extLst>
      <p:ext uri="{BB962C8B-B14F-4D97-AF65-F5344CB8AC3E}">
        <p14:creationId xmlns:p14="http://schemas.microsoft.com/office/powerpoint/2010/main" val="425152301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122219" y="443344"/>
            <a:ext cx="11305308" cy="886691"/>
          </a:xfrm>
          <a:prstGeom prst="rect">
            <a:avLst/>
          </a:prstGeom>
        </p:spPr>
        <p:txBody>
          <a:bodyPr>
            <a:normAutofit fontScale="90000"/>
          </a:bodyPr>
          <a:lstStyle/>
          <a:p>
            <a:br>
              <a:rPr lang="fr-BE" dirty="0"/>
            </a:br>
            <a:r>
              <a:rPr lang="fr-BE" dirty="0"/>
              <a:t> </a:t>
            </a:r>
            <a:br>
              <a:rPr lang="fr-BE" dirty="0"/>
            </a:br>
            <a:br>
              <a:rPr lang="fr-BE" dirty="0"/>
            </a:br>
            <a:br>
              <a:rPr lang="fr-BE" dirty="0"/>
            </a:br>
            <a:br>
              <a:rPr lang="fr-BE" dirty="0"/>
            </a:br>
            <a:br>
              <a:rPr lang="en-US" b="1" dirty="0"/>
            </a:br>
            <a:r>
              <a:rPr lang="en-US" dirty="0"/>
              <a:t> </a:t>
            </a:r>
            <a:r>
              <a:rPr lang="en-US" sz="2700" dirty="0"/>
              <a:t>DIRECTIVE 2013/55/EU  - Common Training Framework (CTF)</a:t>
            </a:r>
            <a:br>
              <a:rPr lang="en-US" b="1" dirty="0"/>
            </a:br>
            <a:endParaRPr lang="fr-BE" dirty="0"/>
          </a:p>
        </p:txBody>
      </p:sp>
      <p:sp>
        <p:nvSpPr>
          <p:cNvPr id="5" name="Espace réservé du numéro de diapositive 4"/>
          <p:cNvSpPr>
            <a:spLocks noGrp="1"/>
          </p:cNvSpPr>
          <p:nvPr>
            <p:ph type="sldNum" sz="quarter" idx="11"/>
          </p:nvPr>
        </p:nvSpPr>
        <p:spPr/>
        <p:txBody>
          <a:bodyPr/>
          <a:lstStyle/>
          <a:p>
            <a:fld id="{35783920-7F90-46A7-986D-E01BC8873495}" type="slidenum">
              <a:rPr lang="fr-BE" smtClean="0"/>
              <a:pPr/>
              <a:t>4</a:t>
            </a:fld>
            <a:endParaRPr lang="fr-BE"/>
          </a:p>
        </p:txBody>
      </p:sp>
      <p:sp>
        <p:nvSpPr>
          <p:cNvPr id="8" name="Espace réservé du contenu 2"/>
          <p:cNvSpPr txBox="1">
            <a:spLocks/>
          </p:cNvSpPr>
          <p:nvPr/>
        </p:nvSpPr>
        <p:spPr>
          <a:xfrm>
            <a:off x="435429" y="2057400"/>
            <a:ext cx="12641942" cy="6743700"/>
          </a:xfrm>
          <a:prstGeom prst="rect">
            <a:avLst/>
          </a:prstGeom>
        </p:spPr>
        <p:txBody>
          <a:bodyPr vert="horz" lIns="91440" tIns="45720" rIns="91440" bIns="45720" rtlCol="0">
            <a:normAutofit/>
          </a:bodyPr>
          <a:lstStyle/>
          <a:p>
            <a:pPr marL="0" marR="0" lvl="0" indent="0" defTabSz="1333470" rtl="0" eaLnBrk="1" fontAlgn="auto" latinLnBrk="0" hangingPunct="1">
              <a:lnSpc>
                <a:spcPct val="90000"/>
              </a:lnSpc>
              <a:spcBef>
                <a:spcPts val="3000"/>
              </a:spcBef>
              <a:spcAft>
                <a:spcPts val="0"/>
              </a:spcAft>
              <a:buClrTx/>
              <a:buSzTx/>
              <a:buFontTx/>
              <a:buChar char="-"/>
              <a:tabLst/>
              <a:defRPr/>
            </a:pPr>
            <a:endParaRPr kumimoji="0" lang="fr-BE" sz="2400" b="1" i="0" u="none" strike="noStrike" kern="1200" cap="none" spc="0" normalizeH="0" noProof="0">
              <a:ln>
                <a:noFill/>
              </a:ln>
              <a:solidFill>
                <a:schemeClr val="tx2"/>
              </a:solidFill>
              <a:effectLst/>
              <a:uLnTx/>
              <a:uFillTx/>
              <a:latin typeface="+mn-lt"/>
              <a:ea typeface="+mn-ea"/>
              <a:cs typeface="+mn-cs"/>
            </a:endParaRPr>
          </a:p>
        </p:txBody>
      </p:sp>
      <p:sp>
        <p:nvSpPr>
          <p:cNvPr id="7" name="Content Placeholder 6"/>
          <p:cNvSpPr>
            <a:spLocks noGrp="1"/>
          </p:cNvSpPr>
          <p:nvPr>
            <p:ph sz="half" idx="1"/>
          </p:nvPr>
        </p:nvSpPr>
        <p:spPr>
          <a:xfrm>
            <a:off x="893717" y="550892"/>
            <a:ext cx="11901054" cy="788513"/>
          </a:xfrm>
        </p:spPr>
        <p:txBody>
          <a:bodyPr>
            <a:normAutofit/>
          </a:bodyPr>
          <a:lstStyle/>
          <a:p>
            <a:pPr algn="ctr"/>
            <a:r>
              <a:rPr lang="en-GB" sz="4000" dirty="0">
                <a:solidFill>
                  <a:srgbClr val="FF0000"/>
                </a:solidFill>
              </a:rPr>
              <a:t>FEANI EEED Procedures</a:t>
            </a:r>
          </a:p>
        </p:txBody>
      </p:sp>
      <p:sp>
        <p:nvSpPr>
          <p:cNvPr id="10" name="Content Placeholder 6"/>
          <p:cNvSpPr txBox="1">
            <a:spLocks/>
          </p:cNvSpPr>
          <p:nvPr/>
        </p:nvSpPr>
        <p:spPr>
          <a:xfrm>
            <a:off x="2325919" y="2048030"/>
            <a:ext cx="11219477" cy="788513"/>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r>
              <a:rPr lang="en-GB" sz="2800" u="sng" dirty="0"/>
              <a:t>What are the different options for EEED inclusion?</a:t>
            </a:r>
            <a:r>
              <a:rPr lang="en-GB" sz="2800" i="1" dirty="0"/>
              <a:t>   </a:t>
            </a:r>
          </a:p>
        </p:txBody>
      </p:sp>
      <p:sp>
        <p:nvSpPr>
          <p:cNvPr id="12" name="Content Placeholder 6">
            <a:extLst>
              <a:ext uri="{FF2B5EF4-FFF2-40B4-BE49-F238E27FC236}">
                <a16:creationId xmlns:a16="http://schemas.microsoft.com/office/drawing/2014/main" id="{9F0EE05C-1457-4765-B8EF-36C83BB6DDC6}"/>
              </a:ext>
            </a:extLst>
          </p:cNvPr>
          <p:cNvSpPr txBox="1">
            <a:spLocks/>
          </p:cNvSpPr>
          <p:nvPr/>
        </p:nvSpPr>
        <p:spPr>
          <a:xfrm>
            <a:off x="435429" y="2805445"/>
            <a:ext cx="12464142" cy="5823399"/>
          </a:xfrm>
          <a:prstGeom prst="rect">
            <a:avLst/>
          </a:prstGeom>
        </p:spPr>
        <p:txBody>
          <a:bodyPr vert="horz" lIns="91440" tIns="45720" rIns="91440" bIns="45720" rtlCol="0">
            <a:normAutofit fontScale="70000" lnSpcReduction="20000"/>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pPr marL="742950" indent="-742950">
              <a:lnSpc>
                <a:spcPct val="120000"/>
              </a:lnSpc>
              <a:spcBef>
                <a:spcPts val="3600"/>
              </a:spcBef>
              <a:buFont typeface="+mj-lt"/>
              <a:buAutoNum type="arabicPeriod"/>
            </a:pPr>
            <a:r>
              <a:rPr lang="en-GB" sz="3700" dirty="0">
                <a:latin typeface="Calibri" panose="020F0502020204030204" pitchFamily="34" charset="0"/>
                <a:cs typeface="Calibri" panose="020F0502020204030204" pitchFamily="34" charset="0"/>
              </a:rPr>
              <a:t>Individual </a:t>
            </a:r>
            <a:r>
              <a:rPr lang="en-GB" sz="3700" dirty="0">
                <a:solidFill>
                  <a:srgbClr val="FF0000"/>
                </a:solidFill>
                <a:latin typeface="Calibri" panose="020F0502020204030204" pitchFamily="34" charset="0"/>
                <a:cs typeface="Calibri" panose="020F0502020204030204" pitchFamily="34" charset="0"/>
              </a:rPr>
              <a:t>Excel Sheets </a:t>
            </a:r>
            <a:r>
              <a:rPr lang="en-GB" sz="3700" dirty="0">
                <a:latin typeface="Calibri" panose="020F0502020204030204" pitchFamily="34" charset="0"/>
                <a:cs typeface="Calibri" panose="020F0502020204030204" pitchFamily="34" charset="0"/>
              </a:rPr>
              <a:t>for </a:t>
            </a:r>
            <a:r>
              <a:rPr lang="en-GB" dirty="0">
                <a:solidFill>
                  <a:srgbClr val="FF0000"/>
                </a:solidFill>
                <a:effectLst/>
                <a:latin typeface="Calibri" panose="020F0502020204030204" pitchFamily="34" charset="0"/>
                <a:ea typeface="Georgia" panose="02040502050405020303" pitchFamily="18" charset="0"/>
                <a:cs typeface="Calibri" panose="020F0502020204030204" pitchFamily="34" charset="0"/>
              </a:rPr>
              <a:t>Programme Evaluation</a:t>
            </a:r>
            <a:br>
              <a:rPr lang="en-GB" dirty="0">
                <a:solidFill>
                  <a:srgbClr val="FF0000"/>
                </a:solidFill>
                <a:effectLst/>
                <a:latin typeface="Calibri" panose="020F0502020204030204" pitchFamily="34" charset="0"/>
                <a:ea typeface="Georgia" panose="02040502050405020303" pitchFamily="18" charset="0"/>
                <a:cs typeface="Calibri" panose="020F0502020204030204" pitchFamily="34" charset="0"/>
              </a:rPr>
            </a:br>
            <a:r>
              <a:rPr lang="en-GB" sz="3700" dirty="0">
                <a:latin typeface="Calibri" panose="020F0502020204030204" pitchFamily="34" charset="0"/>
                <a:cs typeface="Calibri" panose="020F0502020204030204" pitchFamily="34" charset="0"/>
                <a:sym typeface="Wingdings" panose="05000000000000000000" pitchFamily="2" charset="2"/>
              </a:rPr>
              <a:t></a:t>
            </a:r>
            <a:r>
              <a:rPr lang="en-GB" sz="3700" dirty="0">
                <a:latin typeface="Calibri" panose="020F0502020204030204" pitchFamily="34" charset="0"/>
                <a:cs typeface="Calibri" panose="020F0502020204030204" pitchFamily="34" charset="0"/>
              </a:rPr>
              <a:t> NMC fills and submits for an EMC meeting </a:t>
            </a:r>
            <a:br>
              <a:rPr lang="en-GB" sz="3700" dirty="0">
                <a:latin typeface="Calibri" panose="020F0502020204030204" pitchFamily="34" charset="0"/>
                <a:cs typeface="Calibri" panose="020F0502020204030204" pitchFamily="34" charset="0"/>
              </a:rPr>
            </a:br>
            <a:r>
              <a:rPr lang="en-GB" sz="3700" dirty="0">
                <a:latin typeface="Calibri" panose="020F0502020204030204" pitchFamily="34" charset="0"/>
                <a:cs typeface="Calibri" panose="020F0502020204030204" pitchFamily="34" charset="0"/>
                <a:sym typeface="Wingdings" panose="05000000000000000000" pitchFamily="2" charset="2"/>
              </a:rPr>
              <a:t></a:t>
            </a:r>
            <a:r>
              <a:rPr lang="en-GB" sz="3700" dirty="0">
                <a:latin typeface="Calibri" panose="020F0502020204030204" pitchFamily="34" charset="0"/>
                <a:cs typeface="Calibri" panose="020F0502020204030204" pitchFamily="34" charset="0"/>
              </a:rPr>
              <a:t> EMC sets up a WG </a:t>
            </a:r>
            <a:br>
              <a:rPr lang="en-GB" sz="3700" dirty="0">
                <a:latin typeface="Calibri" panose="020F0502020204030204" pitchFamily="34" charset="0"/>
                <a:cs typeface="Calibri" panose="020F0502020204030204" pitchFamily="34" charset="0"/>
              </a:rPr>
            </a:br>
            <a:r>
              <a:rPr lang="en-GB" sz="3700" dirty="0">
                <a:latin typeface="Calibri" panose="020F0502020204030204" pitchFamily="34" charset="0"/>
                <a:cs typeface="Calibri" panose="020F0502020204030204" pitchFamily="34" charset="0"/>
                <a:sym typeface="Wingdings" panose="05000000000000000000" pitchFamily="2" charset="2"/>
              </a:rPr>
              <a:t></a:t>
            </a:r>
            <a:r>
              <a:rPr lang="en-GB" sz="3700" dirty="0">
                <a:latin typeface="Calibri" panose="020F0502020204030204" pitchFamily="34" charset="0"/>
                <a:cs typeface="Calibri" panose="020F0502020204030204" pitchFamily="34" charset="0"/>
              </a:rPr>
              <a:t> EMC approves </a:t>
            </a:r>
            <a:br>
              <a:rPr lang="en-GB" sz="3700" dirty="0">
                <a:latin typeface="Calibri" panose="020F0502020204030204" pitchFamily="34" charset="0"/>
                <a:cs typeface="Calibri" panose="020F0502020204030204" pitchFamily="34" charset="0"/>
              </a:rPr>
            </a:br>
            <a:r>
              <a:rPr lang="en-GB" sz="3700" dirty="0">
                <a:latin typeface="Calibri" panose="020F0502020204030204" pitchFamily="34" charset="0"/>
                <a:cs typeface="Calibri" panose="020F0502020204030204" pitchFamily="34" charset="0"/>
                <a:sym typeface="Wingdings" panose="05000000000000000000" pitchFamily="2" charset="2"/>
              </a:rPr>
              <a:t> NMC submits the </a:t>
            </a:r>
            <a:r>
              <a:rPr lang="en-GB" sz="3700" dirty="0">
                <a:solidFill>
                  <a:srgbClr val="FF0000"/>
                </a:solidFill>
                <a:latin typeface="Calibri" panose="020F0502020204030204" pitchFamily="34" charset="0"/>
                <a:cs typeface="Calibri" panose="020F0502020204030204" pitchFamily="34" charset="0"/>
                <a:sym typeface="Wingdings" panose="05000000000000000000" pitchFamily="2" charset="2"/>
              </a:rPr>
              <a:t>specific programme </a:t>
            </a:r>
            <a:r>
              <a:rPr lang="en-GB" sz="3700" dirty="0">
                <a:latin typeface="Calibri" panose="020F0502020204030204" pitchFamily="34" charset="0"/>
                <a:cs typeface="Calibri" panose="020F0502020204030204" pitchFamily="34" charset="0"/>
                <a:sym typeface="Wingdings" panose="05000000000000000000" pitchFamily="2" charset="2"/>
              </a:rPr>
              <a:t>to the EEED     </a:t>
            </a:r>
            <a:br>
              <a:rPr lang="en-GB" sz="3700" dirty="0">
                <a:latin typeface="Calibri" panose="020F0502020204030204" pitchFamily="34" charset="0"/>
                <a:cs typeface="Calibri" panose="020F0502020204030204" pitchFamily="34" charset="0"/>
                <a:sym typeface="Wingdings" panose="05000000000000000000" pitchFamily="2" charset="2"/>
              </a:rPr>
            </a:br>
            <a:r>
              <a:rPr lang="en-GB" sz="3700" dirty="0">
                <a:latin typeface="Calibri" panose="020F0502020204030204" pitchFamily="34" charset="0"/>
                <a:cs typeface="Calibri" panose="020F0502020204030204" pitchFamily="34" charset="0"/>
                <a:sym typeface="Wingdings" panose="05000000000000000000" pitchFamily="2" charset="2"/>
              </a:rPr>
              <a:t> the FEANI </a:t>
            </a:r>
            <a:r>
              <a:rPr lang="en-GB" sz="3700" dirty="0">
                <a:solidFill>
                  <a:srgbClr val="FF0000"/>
                </a:solidFill>
                <a:latin typeface="Calibri" panose="020F0502020204030204" pitchFamily="34" charset="0"/>
                <a:cs typeface="Calibri" panose="020F0502020204030204" pitchFamily="34" charset="0"/>
                <a:sym typeface="Wingdings" panose="05000000000000000000" pitchFamily="2" charset="2"/>
              </a:rPr>
              <a:t>secretariat validates </a:t>
            </a:r>
            <a:r>
              <a:rPr lang="en-GB" sz="3700" dirty="0">
                <a:latin typeface="Calibri" panose="020F0502020204030204" pitchFamily="34" charset="0"/>
                <a:cs typeface="Calibri" panose="020F0502020204030204" pitchFamily="34" charset="0"/>
                <a:sym typeface="Wingdings" panose="05000000000000000000" pitchFamily="2" charset="2"/>
              </a:rPr>
              <a:t>it to be on-line</a:t>
            </a:r>
            <a:endParaRPr lang="en-US" sz="3700" dirty="0">
              <a:latin typeface="Calibri" panose="020F0502020204030204" pitchFamily="34" charset="0"/>
              <a:cs typeface="Calibri" panose="020F0502020204030204" pitchFamily="34" charset="0"/>
            </a:endParaRPr>
          </a:p>
          <a:p>
            <a:pPr marL="742950" indent="-742950">
              <a:lnSpc>
                <a:spcPct val="120000"/>
              </a:lnSpc>
              <a:spcBef>
                <a:spcPts val="3600"/>
              </a:spcBef>
              <a:buFont typeface="+mj-lt"/>
              <a:buAutoNum type="arabicPeriod"/>
            </a:pPr>
            <a:r>
              <a:rPr lang="en-US" dirty="0">
                <a:latin typeface="Calibri" panose="020F0502020204030204" pitchFamily="34" charset="0"/>
                <a:ea typeface="Georgia" panose="02040502050405020303" pitchFamily="18" charset="0"/>
                <a:cs typeface="Calibri" panose="020F0502020204030204" pitchFamily="34" charset="0"/>
              </a:rPr>
              <a:t>An Evaluation Report of the </a:t>
            </a:r>
            <a:r>
              <a:rPr lang="en-US" dirty="0">
                <a:solidFill>
                  <a:srgbClr val="FF0000"/>
                </a:solidFill>
                <a:latin typeface="Calibri" panose="020F0502020204030204" pitchFamily="34" charset="0"/>
                <a:ea typeface="Georgia" panose="02040502050405020303" pitchFamily="18" charset="0"/>
                <a:cs typeface="Calibri" panose="020F0502020204030204" pitchFamily="34" charset="0"/>
              </a:rPr>
              <a:t>Country’s Education System </a:t>
            </a:r>
            <a:r>
              <a:rPr lang="en-US" dirty="0">
                <a:latin typeface="Calibri" panose="020F0502020204030204" pitchFamily="34" charset="0"/>
                <a:cs typeface="Calibri" panose="020F0502020204030204" pitchFamily="34" charset="0"/>
              </a:rPr>
              <a:t>(Remote Maintenance)</a:t>
            </a:r>
            <a:br>
              <a:rPr lang="en-US" dirty="0">
                <a:latin typeface="Calibri" panose="020F0502020204030204" pitchFamily="34" charset="0"/>
                <a:cs typeface="Calibri" panose="020F0502020204030204" pitchFamily="34" charset="0"/>
              </a:rPr>
            </a:br>
            <a:r>
              <a:rPr lang="en-US" sz="3700" dirty="0">
                <a:latin typeface="Calibri" panose="020F0502020204030204" pitchFamily="34" charset="0"/>
                <a:cs typeface="Calibri" panose="020F0502020204030204" pitchFamily="34" charset="0"/>
                <a:sym typeface="Wingdings" panose="05000000000000000000" pitchFamily="2" charset="2"/>
              </a:rPr>
              <a:t></a:t>
            </a:r>
            <a:r>
              <a:rPr lang="en-US" sz="3700" dirty="0">
                <a:latin typeface="Calibri" panose="020F0502020204030204" pitchFamily="34" charset="0"/>
                <a:cs typeface="Calibri" panose="020F0502020204030204" pitchFamily="34" charset="0"/>
              </a:rPr>
              <a:t> NMC fills and submits for an EMC meeting </a:t>
            </a:r>
            <a:br>
              <a:rPr lang="en-US" sz="3700" dirty="0">
                <a:latin typeface="Calibri" panose="020F0502020204030204" pitchFamily="34" charset="0"/>
                <a:cs typeface="Calibri" panose="020F0502020204030204" pitchFamily="34" charset="0"/>
              </a:rPr>
            </a:br>
            <a:r>
              <a:rPr lang="en-US" sz="3700" dirty="0">
                <a:latin typeface="Calibri" panose="020F0502020204030204" pitchFamily="34" charset="0"/>
                <a:cs typeface="Calibri" panose="020F0502020204030204" pitchFamily="34" charset="0"/>
                <a:sym typeface="Wingdings" panose="05000000000000000000" pitchFamily="2" charset="2"/>
              </a:rPr>
              <a:t> EMC sets up a WG </a:t>
            </a:r>
            <a:br>
              <a:rPr lang="en-US" sz="3700" dirty="0">
                <a:latin typeface="Calibri" panose="020F0502020204030204" pitchFamily="34" charset="0"/>
                <a:cs typeface="Calibri" panose="020F0502020204030204" pitchFamily="34" charset="0"/>
                <a:sym typeface="Wingdings" panose="05000000000000000000" pitchFamily="2" charset="2"/>
              </a:rPr>
            </a:br>
            <a:r>
              <a:rPr lang="en-US" sz="3700" dirty="0">
                <a:latin typeface="Calibri" panose="020F0502020204030204" pitchFamily="34" charset="0"/>
                <a:cs typeface="Calibri" panose="020F0502020204030204" pitchFamily="34" charset="0"/>
                <a:sym typeface="Wingdings" panose="05000000000000000000" pitchFamily="2" charset="2"/>
              </a:rPr>
              <a:t> </a:t>
            </a:r>
            <a:r>
              <a:rPr lang="en-US" sz="3700" dirty="0">
                <a:latin typeface="Calibri" panose="020F0502020204030204" pitchFamily="34" charset="0"/>
                <a:cs typeface="Calibri" panose="020F0502020204030204" pitchFamily="34" charset="0"/>
              </a:rPr>
              <a:t> EMC approves = “</a:t>
            </a:r>
            <a:r>
              <a:rPr lang="en-US" sz="3700" dirty="0">
                <a:solidFill>
                  <a:srgbClr val="FF0000"/>
                </a:solidFill>
                <a:latin typeface="Calibri" panose="020F0502020204030204" pitchFamily="34" charset="0"/>
                <a:cs typeface="Calibri" panose="020F0502020204030204" pitchFamily="34" charset="0"/>
              </a:rPr>
              <a:t>EEED Remote Maintenance</a:t>
            </a:r>
            <a:r>
              <a:rPr lang="en-US" sz="3700" dirty="0">
                <a:latin typeface="Calibri" panose="020F0502020204030204" pitchFamily="34" charset="0"/>
                <a:cs typeface="Calibri" panose="020F0502020204030204" pitchFamily="34" charset="0"/>
              </a:rPr>
              <a:t>”, valid for </a:t>
            </a:r>
            <a:r>
              <a:rPr lang="en-US" sz="3700" dirty="0">
                <a:solidFill>
                  <a:srgbClr val="FF0000"/>
                </a:solidFill>
                <a:latin typeface="Calibri" panose="020F0502020204030204" pitchFamily="34" charset="0"/>
                <a:cs typeface="Calibri" panose="020F0502020204030204" pitchFamily="34" charset="0"/>
              </a:rPr>
              <a:t>5 years </a:t>
            </a:r>
            <a:br>
              <a:rPr lang="en-US" sz="3700" dirty="0">
                <a:solidFill>
                  <a:srgbClr val="FF0000"/>
                </a:solidFill>
                <a:latin typeface="Calibri" panose="020F0502020204030204" pitchFamily="34" charset="0"/>
                <a:cs typeface="Calibri" panose="020F0502020204030204" pitchFamily="34" charset="0"/>
              </a:rPr>
            </a:br>
            <a:r>
              <a:rPr lang="en-US" sz="3700" dirty="0">
                <a:latin typeface="Calibri" panose="020F0502020204030204" pitchFamily="34" charset="0"/>
                <a:cs typeface="Calibri" panose="020F0502020204030204" pitchFamily="34" charset="0"/>
                <a:sym typeface="Wingdings" panose="05000000000000000000" pitchFamily="2" charset="2"/>
              </a:rPr>
              <a:t> NMC can submit programmes which are </a:t>
            </a:r>
            <a:r>
              <a:rPr lang="en-US" sz="3700" dirty="0">
                <a:solidFill>
                  <a:srgbClr val="FF0000"/>
                </a:solidFill>
                <a:latin typeface="Calibri" panose="020F0502020204030204" pitchFamily="34" charset="0"/>
                <a:cs typeface="Calibri" panose="020F0502020204030204" pitchFamily="34" charset="0"/>
                <a:sym typeface="Wingdings" panose="05000000000000000000" pitchFamily="2" charset="2"/>
              </a:rPr>
              <a:t>automatically on-line</a:t>
            </a:r>
          </a:p>
          <a:p>
            <a:pPr>
              <a:lnSpc>
                <a:spcPct val="120000"/>
              </a:lnSpc>
              <a:spcBef>
                <a:spcPts val="3600"/>
              </a:spcBef>
            </a:pPr>
            <a:r>
              <a:rPr lang="en-US" sz="2900" dirty="0">
                <a:latin typeface="Calibri" panose="020F0502020204030204" pitchFamily="34" charset="0"/>
                <a:cs typeface="Calibri" panose="020F0502020204030204" pitchFamily="34" charset="0"/>
                <a:sym typeface="Wingdings" panose="05000000000000000000" pitchFamily="2" charset="2"/>
              </a:rPr>
              <a:t>Note: </a:t>
            </a:r>
            <a:r>
              <a:rPr lang="en-US" sz="2900" dirty="0">
                <a:solidFill>
                  <a:srgbClr val="FF0000"/>
                </a:solidFill>
                <a:latin typeface="Calibri" panose="020F0502020204030204" pitchFamily="34" charset="0"/>
                <a:cs typeface="Calibri" panose="020F0502020204030204" pitchFamily="34" charset="0"/>
                <a:sym typeface="Wingdings" panose="05000000000000000000" pitchFamily="2" charset="2"/>
              </a:rPr>
              <a:t>EUR-ACE labelled programmes </a:t>
            </a:r>
            <a:r>
              <a:rPr lang="en-US" sz="2900" dirty="0">
                <a:latin typeface="Calibri" panose="020F0502020204030204" pitchFamily="34" charset="0"/>
                <a:cs typeface="Calibri" panose="020F0502020204030204" pitchFamily="34" charset="0"/>
                <a:sym typeface="Wingdings" panose="05000000000000000000" pitchFamily="2" charset="2"/>
              </a:rPr>
              <a:t>are directly included in the EEED, via ENAEE.</a:t>
            </a:r>
          </a:p>
          <a:p>
            <a:pPr marL="742950" indent="-742950">
              <a:lnSpc>
                <a:spcPct val="120000"/>
              </a:lnSpc>
              <a:spcBef>
                <a:spcPts val="3600"/>
              </a:spcBef>
              <a:buFont typeface="+mj-lt"/>
              <a:buAutoNum type="arabicPeriod"/>
            </a:pPr>
            <a:endParaRPr lang="en-US" sz="3700" dirty="0">
              <a:solidFill>
                <a:srgbClr val="FF0000"/>
              </a:solidFill>
              <a:latin typeface="Calibri" panose="020F0502020204030204" pitchFamily="34" charset="0"/>
              <a:cs typeface="Calibri" panose="020F0502020204030204" pitchFamily="34" charset="0"/>
            </a:endParaRPr>
          </a:p>
          <a:p>
            <a:pPr marL="742950" indent="-742950" algn="just">
              <a:lnSpc>
                <a:spcPct val="120000"/>
              </a:lnSpc>
              <a:spcBef>
                <a:spcPts val="3600"/>
              </a:spcBef>
              <a:buFont typeface="+mj-lt"/>
              <a:buAutoNum type="arabicPeriod"/>
            </a:pPr>
            <a:endParaRPr lang="en-GB" dirty="0">
              <a:latin typeface="Calibri" panose="020F0502020204030204" pitchFamily="34" charset="0"/>
              <a:ea typeface="Georgia" panose="02040502050405020303" pitchFamily="18" charset="0"/>
              <a:cs typeface="Calibri" panose="020F0502020204030204" pitchFamily="34" charset="0"/>
            </a:endParaRPr>
          </a:p>
          <a:p>
            <a:pPr marL="742950" indent="-742950">
              <a:lnSpc>
                <a:spcPct val="120000"/>
              </a:lnSpc>
              <a:spcBef>
                <a:spcPts val="3600"/>
              </a:spcBef>
              <a:buFont typeface="+mj-lt"/>
              <a:buAutoNum type="arabicPeriod"/>
            </a:pPr>
            <a:endParaRPr lang="en-US" dirty="0">
              <a:effectLst/>
              <a:latin typeface="Calibri" panose="020F0502020204030204" pitchFamily="34" charset="0"/>
              <a:ea typeface="Georgia" panose="02040502050405020303" pitchFamily="18" charset="0"/>
              <a:cs typeface="Calibri" panose="020F0502020204030204" pitchFamily="34" charset="0"/>
            </a:endParaRPr>
          </a:p>
        </p:txBody>
      </p:sp>
      <p:sp>
        <p:nvSpPr>
          <p:cNvPr id="9" name="Espace réservé du pied de page 3">
            <a:extLst>
              <a:ext uri="{FF2B5EF4-FFF2-40B4-BE49-F238E27FC236}">
                <a16:creationId xmlns:a16="http://schemas.microsoft.com/office/drawing/2014/main" id="{1216B7BD-02B6-463D-84B5-08EBB8CA50BD}"/>
              </a:ext>
            </a:extLst>
          </p:cNvPr>
          <p:cNvSpPr>
            <a:spLocks noGrp="1"/>
          </p:cNvSpPr>
          <p:nvPr>
            <p:ph type="ftr" sz="quarter" idx="10"/>
          </p:nvPr>
        </p:nvSpPr>
        <p:spPr>
          <a:xfrm>
            <a:off x="724142" y="9252858"/>
            <a:ext cx="11337229" cy="532474"/>
          </a:xfrm>
        </p:spPr>
        <p:txBody>
          <a:bodyPr/>
          <a:lstStyle/>
          <a:p>
            <a:r>
              <a:rPr lang="en-US" sz="1800" b="1" dirty="0">
                <a:effectLst/>
                <a:latin typeface="Calibri" panose="020F0502020204030204" pitchFamily="34" charset="0"/>
                <a:ea typeface="Calibri" panose="020F0502020204030204" pitchFamily="34" charset="0"/>
              </a:rPr>
              <a:t>KAZSEE Webinar, FEANI certification of Engineering Programs and Professional Engineers (EUR ING), 7 December 2021</a:t>
            </a:r>
            <a:endParaRPr lang="fr-BE" sz="1800" dirty="0"/>
          </a:p>
        </p:txBody>
      </p:sp>
    </p:spTree>
    <p:extLst>
      <p:ext uri="{BB962C8B-B14F-4D97-AF65-F5344CB8AC3E}">
        <p14:creationId xmlns:p14="http://schemas.microsoft.com/office/powerpoint/2010/main" val="141630322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122219" y="443344"/>
            <a:ext cx="11305308" cy="886691"/>
          </a:xfrm>
          <a:prstGeom prst="rect">
            <a:avLst/>
          </a:prstGeom>
        </p:spPr>
        <p:txBody>
          <a:bodyPr>
            <a:normAutofit fontScale="90000"/>
          </a:bodyPr>
          <a:lstStyle/>
          <a:p>
            <a:br>
              <a:rPr lang="fr-BE" dirty="0"/>
            </a:br>
            <a:r>
              <a:rPr lang="fr-BE" dirty="0"/>
              <a:t> </a:t>
            </a:r>
            <a:br>
              <a:rPr lang="fr-BE" dirty="0"/>
            </a:br>
            <a:br>
              <a:rPr lang="fr-BE" dirty="0"/>
            </a:br>
            <a:br>
              <a:rPr lang="fr-BE" dirty="0"/>
            </a:br>
            <a:br>
              <a:rPr lang="fr-BE" dirty="0"/>
            </a:br>
            <a:br>
              <a:rPr lang="en-US" b="1" dirty="0"/>
            </a:br>
            <a:r>
              <a:rPr lang="en-US" dirty="0"/>
              <a:t> </a:t>
            </a:r>
            <a:r>
              <a:rPr lang="en-US" sz="2700" dirty="0"/>
              <a:t>DIRECTIVE 2013/55/EU  - Common Training Framework (CTF)</a:t>
            </a:r>
            <a:br>
              <a:rPr lang="en-US" b="1" dirty="0"/>
            </a:br>
            <a:endParaRPr lang="fr-BE" dirty="0"/>
          </a:p>
        </p:txBody>
      </p:sp>
      <p:sp>
        <p:nvSpPr>
          <p:cNvPr id="5" name="Espace réservé du numéro de diapositive 4"/>
          <p:cNvSpPr>
            <a:spLocks noGrp="1"/>
          </p:cNvSpPr>
          <p:nvPr>
            <p:ph type="sldNum" sz="quarter" idx="11"/>
          </p:nvPr>
        </p:nvSpPr>
        <p:spPr/>
        <p:txBody>
          <a:bodyPr/>
          <a:lstStyle/>
          <a:p>
            <a:fld id="{35783920-7F90-46A7-986D-E01BC8873495}" type="slidenum">
              <a:rPr lang="fr-BE" smtClean="0"/>
              <a:pPr/>
              <a:t>5</a:t>
            </a:fld>
            <a:endParaRPr lang="fr-BE"/>
          </a:p>
        </p:txBody>
      </p:sp>
      <p:sp>
        <p:nvSpPr>
          <p:cNvPr id="8" name="Espace réservé du contenu 2"/>
          <p:cNvSpPr txBox="1">
            <a:spLocks/>
          </p:cNvSpPr>
          <p:nvPr/>
        </p:nvSpPr>
        <p:spPr>
          <a:xfrm>
            <a:off x="435429" y="2057400"/>
            <a:ext cx="12641942" cy="6743700"/>
          </a:xfrm>
          <a:prstGeom prst="rect">
            <a:avLst/>
          </a:prstGeom>
        </p:spPr>
        <p:txBody>
          <a:bodyPr vert="horz" lIns="91440" tIns="45720" rIns="91440" bIns="45720" rtlCol="0">
            <a:normAutofit/>
          </a:bodyPr>
          <a:lstStyle/>
          <a:p>
            <a:pPr marL="0" marR="0" lvl="0" indent="0" defTabSz="1333470" rtl="0" eaLnBrk="1" fontAlgn="auto" latinLnBrk="0" hangingPunct="1">
              <a:lnSpc>
                <a:spcPct val="90000"/>
              </a:lnSpc>
              <a:spcBef>
                <a:spcPts val="3000"/>
              </a:spcBef>
              <a:spcAft>
                <a:spcPts val="0"/>
              </a:spcAft>
              <a:buClrTx/>
              <a:buSzTx/>
              <a:buFontTx/>
              <a:buChar char="-"/>
              <a:tabLst/>
              <a:defRPr/>
            </a:pPr>
            <a:endParaRPr kumimoji="0" lang="fr-BE" sz="2400" b="1" i="0" u="none" strike="noStrike" kern="1200" cap="none" spc="0" normalizeH="0" noProof="0">
              <a:ln>
                <a:noFill/>
              </a:ln>
              <a:solidFill>
                <a:schemeClr val="tx2"/>
              </a:solidFill>
              <a:effectLst/>
              <a:uLnTx/>
              <a:uFillTx/>
              <a:latin typeface="+mn-lt"/>
              <a:ea typeface="+mn-ea"/>
              <a:cs typeface="+mn-cs"/>
            </a:endParaRPr>
          </a:p>
        </p:txBody>
      </p:sp>
      <p:sp>
        <p:nvSpPr>
          <p:cNvPr id="7" name="Content Placeholder 6"/>
          <p:cNvSpPr>
            <a:spLocks noGrp="1"/>
          </p:cNvSpPr>
          <p:nvPr>
            <p:ph sz="half" idx="1"/>
          </p:nvPr>
        </p:nvSpPr>
        <p:spPr>
          <a:xfrm>
            <a:off x="893717" y="550892"/>
            <a:ext cx="11901054" cy="788513"/>
          </a:xfrm>
        </p:spPr>
        <p:txBody>
          <a:bodyPr>
            <a:normAutofit/>
          </a:bodyPr>
          <a:lstStyle/>
          <a:p>
            <a:pPr algn="ctr"/>
            <a:r>
              <a:rPr lang="en-GB" sz="4000" dirty="0">
                <a:solidFill>
                  <a:srgbClr val="FF0000"/>
                </a:solidFill>
              </a:rPr>
              <a:t>FEANI EEED Procedures</a:t>
            </a:r>
          </a:p>
        </p:txBody>
      </p:sp>
      <p:sp>
        <p:nvSpPr>
          <p:cNvPr id="10" name="Content Placeholder 6"/>
          <p:cNvSpPr txBox="1">
            <a:spLocks/>
          </p:cNvSpPr>
          <p:nvPr/>
        </p:nvSpPr>
        <p:spPr>
          <a:xfrm>
            <a:off x="1405718" y="2016929"/>
            <a:ext cx="11219477" cy="788513"/>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r>
              <a:rPr lang="en-GB" sz="2800" u="sng" dirty="0"/>
              <a:t>1.</a:t>
            </a:r>
            <a:r>
              <a:rPr lang="en-GB" sz="2400" u="sng" dirty="0"/>
              <a:t> </a:t>
            </a:r>
            <a:r>
              <a:rPr lang="en-GB" sz="2800" u="sng" dirty="0"/>
              <a:t>EEED Inclusion based on </a:t>
            </a:r>
            <a:r>
              <a:rPr lang="en-GB" sz="2800" u="sng" dirty="0">
                <a:solidFill>
                  <a:srgbClr val="FF0000"/>
                </a:solidFill>
              </a:rPr>
              <a:t>Programme Evaluation Sheets</a:t>
            </a:r>
            <a:r>
              <a:rPr lang="en-GB" sz="2800" i="1" dirty="0">
                <a:solidFill>
                  <a:srgbClr val="FF0000"/>
                </a:solidFill>
              </a:rPr>
              <a:t>   </a:t>
            </a:r>
          </a:p>
        </p:txBody>
      </p:sp>
      <p:sp>
        <p:nvSpPr>
          <p:cNvPr id="12" name="Content Placeholder 6">
            <a:extLst>
              <a:ext uri="{FF2B5EF4-FFF2-40B4-BE49-F238E27FC236}">
                <a16:creationId xmlns:a16="http://schemas.microsoft.com/office/drawing/2014/main" id="{9F0EE05C-1457-4765-B8EF-36C83BB6DDC6}"/>
              </a:ext>
            </a:extLst>
          </p:cNvPr>
          <p:cNvSpPr txBox="1">
            <a:spLocks/>
          </p:cNvSpPr>
          <p:nvPr/>
        </p:nvSpPr>
        <p:spPr>
          <a:xfrm>
            <a:off x="628663" y="2661313"/>
            <a:ext cx="12270908" cy="5967531"/>
          </a:xfrm>
          <a:prstGeom prst="rect">
            <a:avLst/>
          </a:prstGeom>
        </p:spPr>
        <p:txBody>
          <a:bodyPr vert="horz" lIns="91440" tIns="45720" rIns="91440" bIns="45720" rtlCol="0">
            <a:normAutofit fontScale="92500"/>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pPr algn="just">
              <a:lnSpc>
                <a:spcPct val="120000"/>
              </a:lnSpc>
              <a:spcBef>
                <a:spcPts val="3600"/>
              </a:spcBef>
            </a:pPr>
            <a:r>
              <a:rPr lang="pt-PT" sz="2000" dirty="0">
                <a:effectLst/>
                <a:latin typeface="Calibri" panose="020F0502020204030204" pitchFamily="34" charset="0"/>
                <a:ea typeface="Times New Roman" panose="02020603050405020304" pitchFamily="18" charset="0"/>
                <a:cs typeface="Calibri" panose="020F0502020204030204" pitchFamily="34" charset="0"/>
              </a:rPr>
              <a:t>EMC WG analysis of Programme Submissions based on the Programme Evaluation Sheets (</a:t>
            </a:r>
            <a:r>
              <a:rPr lang="en-GB" sz="2000" dirty="0">
                <a:effectLst/>
                <a:latin typeface="Calibri" panose="020F0502020204030204" pitchFamily="34" charset="0"/>
                <a:ea typeface="Times New Roman" panose="02020603050405020304" pitchFamily="18" charset="0"/>
                <a:cs typeface="Calibri" panose="020F0502020204030204" pitchFamily="34" charset="0"/>
              </a:rPr>
              <a:t>minimum requirements):</a:t>
            </a:r>
          </a:p>
          <a:p>
            <a:pPr marL="742950" indent="-742950">
              <a:lnSpc>
                <a:spcPct val="120000"/>
              </a:lnSpc>
              <a:spcBef>
                <a:spcPts val="1800"/>
              </a:spcBef>
              <a:buFont typeface="Arial" panose="020B0604020202020204" pitchFamily="34" charset="0"/>
              <a:buChar char="•"/>
            </a:pPr>
            <a:r>
              <a:rPr lang="en-GB" sz="20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Basic sciences </a:t>
            </a:r>
            <a:r>
              <a:rPr lang="en-GB" sz="2000" b="1" dirty="0">
                <a:effectLst/>
                <a:latin typeface="Calibri" panose="020F0502020204030204" pitchFamily="34" charset="0"/>
                <a:ea typeface="Times New Roman" panose="02020603050405020304" pitchFamily="18" charset="0"/>
                <a:cs typeface="Calibri" panose="020F0502020204030204" pitchFamily="34" charset="0"/>
              </a:rPr>
              <a:t>(Mathematics, Physics, Chemistry, Biology, Geology, ...):</a:t>
            </a:r>
            <a:br>
              <a:rPr lang="en-GB" sz="2000" b="1" dirty="0">
                <a:effectLst/>
                <a:latin typeface="Calibri" panose="020F0502020204030204" pitchFamily="34" charset="0"/>
                <a:ea typeface="Times New Roman" panose="02020603050405020304" pitchFamily="18" charset="0"/>
                <a:cs typeface="Calibri" panose="020F0502020204030204" pitchFamily="34" charset="0"/>
              </a:rPr>
            </a:br>
            <a:r>
              <a:rPr lang="en-GB" sz="2000" b="1" dirty="0">
                <a:effectLst/>
                <a:latin typeface="Calibri" panose="020F0502020204030204" pitchFamily="34" charset="0"/>
                <a:ea typeface="Times New Roman" panose="02020603050405020304" pitchFamily="18" charset="0"/>
                <a:cs typeface="Calibri" panose="020F0502020204030204" pitchFamily="34" charset="0"/>
              </a:rPr>
              <a:t>- must represent  a minimum of </a:t>
            </a:r>
            <a:r>
              <a:rPr lang="en-GB" sz="20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20%</a:t>
            </a:r>
            <a:r>
              <a:rPr lang="en-GB" sz="2000" b="1" dirty="0">
                <a:effectLst/>
                <a:latin typeface="Calibri" panose="020F0502020204030204" pitchFamily="34" charset="0"/>
                <a:ea typeface="Times New Roman" panose="02020603050405020304" pitchFamily="18" charset="0"/>
                <a:cs typeface="Calibri" panose="020F0502020204030204" pitchFamily="34" charset="0"/>
              </a:rPr>
              <a:t> of the overall ECTS</a:t>
            </a:r>
            <a:br>
              <a:rPr lang="en-GB" sz="2000" b="0" dirty="0">
                <a:effectLst/>
                <a:latin typeface="Calibri" panose="020F0502020204030204" pitchFamily="34" charset="0"/>
                <a:ea typeface="Times New Roman" panose="02020603050405020304" pitchFamily="18" charset="0"/>
                <a:cs typeface="Calibri" panose="020F0502020204030204" pitchFamily="34" charset="0"/>
              </a:rPr>
            </a:br>
            <a:r>
              <a:rPr lang="en-GB" sz="2000" b="1" dirty="0">
                <a:effectLst/>
                <a:latin typeface="Calibri" panose="020F0502020204030204" pitchFamily="34" charset="0"/>
                <a:ea typeface="Times New Roman" panose="02020603050405020304" pitchFamily="18" charset="0"/>
                <a:cs typeface="Calibri" panose="020F0502020204030204" pitchFamily="34" charset="0"/>
              </a:rPr>
              <a:t>- Higher Mathematics (linear algebra, analytical geometry, differential and integral calculus, numerical analysis, operational research, discrete mathematics, statistics, ...) must represent a minimum of 24 ECTS</a:t>
            </a:r>
          </a:p>
          <a:p>
            <a:pPr marL="742950" indent="-742950">
              <a:lnSpc>
                <a:spcPct val="120000"/>
              </a:lnSpc>
              <a:spcBef>
                <a:spcPts val="1800"/>
              </a:spcBef>
              <a:buFont typeface="Arial" panose="020B0604020202020204" pitchFamily="34" charset="0"/>
              <a:buChar char="•"/>
            </a:pPr>
            <a:r>
              <a:rPr lang="en-GB" sz="20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Engineering subjects</a:t>
            </a:r>
            <a:r>
              <a:rPr lang="en-GB" sz="2000" b="1" dirty="0">
                <a:effectLst/>
                <a:latin typeface="Calibri" panose="020F0502020204030204" pitchFamily="34" charset="0"/>
                <a:ea typeface="Times New Roman" panose="02020603050405020304" pitchFamily="18" charset="0"/>
                <a:cs typeface="Calibri" panose="020F0502020204030204" pitchFamily="34" charset="0"/>
              </a:rPr>
              <a:t>:</a:t>
            </a:r>
            <a:br>
              <a:rPr lang="en-GB" sz="2000" b="1" dirty="0">
                <a:effectLst/>
                <a:latin typeface="Calibri" panose="020F0502020204030204" pitchFamily="34" charset="0"/>
                <a:ea typeface="Times New Roman" panose="02020603050405020304" pitchFamily="18" charset="0"/>
                <a:cs typeface="Calibri" panose="020F0502020204030204" pitchFamily="34" charset="0"/>
              </a:rPr>
            </a:br>
            <a:r>
              <a:rPr lang="en-GB" sz="2000" b="1" dirty="0">
                <a:effectLst/>
                <a:latin typeface="Calibri" panose="020F0502020204030204" pitchFamily="34" charset="0"/>
                <a:ea typeface="Times New Roman" panose="02020603050405020304" pitchFamily="18" charset="0"/>
                <a:cs typeface="Calibri" panose="020F0502020204030204" pitchFamily="34" charset="0"/>
              </a:rPr>
              <a:t>- must correspond to a minimum of </a:t>
            </a:r>
            <a:r>
              <a:rPr lang="en-GB" sz="20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60% or 50% </a:t>
            </a:r>
            <a:r>
              <a:rPr lang="en-GB" sz="2000" b="1" dirty="0">
                <a:effectLst/>
                <a:latin typeface="Calibri" panose="020F0502020204030204" pitchFamily="34" charset="0"/>
                <a:ea typeface="Times New Roman" panose="02020603050405020304" pitchFamily="18" charset="0"/>
                <a:cs typeface="Calibri" panose="020F0502020204030204" pitchFamily="34" charset="0"/>
              </a:rPr>
              <a:t>of the overall ECTS, if its duration is 3U or longer, respectively</a:t>
            </a:r>
            <a:endParaRPr lang="en-GB" sz="2000" dirty="0">
              <a:effectLst/>
              <a:latin typeface="Calibri" panose="020F0502020204030204" pitchFamily="34" charset="0"/>
              <a:ea typeface="Times New Roman" panose="02020603050405020304" pitchFamily="18" charset="0"/>
              <a:cs typeface="Calibri" panose="020F0502020204030204" pitchFamily="34" charset="0"/>
            </a:endParaRPr>
          </a:p>
          <a:p>
            <a:pPr marL="742950" indent="-742950" algn="just">
              <a:lnSpc>
                <a:spcPct val="120000"/>
              </a:lnSpc>
              <a:spcBef>
                <a:spcPts val="1800"/>
              </a:spcBef>
              <a:buFont typeface="Arial" panose="020B0604020202020204" pitchFamily="34" charset="0"/>
              <a:buChar char="•"/>
            </a:pPr>
            <a:r>
              <a:rPr lang="en-GB" sz="20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Non-technical subjects</a:t>
            </a:r>
            <a:r>
              <a:rPr lang="en-GB" sz="20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GB" sz="2000" b="1" dirty="0">
                <a:effectLst/>
                <a:latin typeface="Calibri" panose="020F0502020204030204" pitchFamily="34" charset="0"/>
                <a:ea typeface="Times New Roman" panose="02020603050405020304" pitchFamily="18" charset="0"/>
                <a:cs typeface="Calibri" panose="020F0502020204030204" pitchFamily="34" charset="0"/>
              </a:rPr>
              <a:t>(communication skills, economics, management, law, safety, environment, languages, etc) </a:t>
            </a:r>
            <a:br>
              <a:rPr lang="en-GB" sz="2000" b="1" dirty="0">
                <a:effectLst/>
                <a:latin typeface="Calibri" panose="020F0502020204030204" pitchFamily="34" charset="0"/>
                <a:ea typeface="Times New Roman" panose="02020603050405020304" pitchFamily="18" charset="0"/>
                <a:cs typeface="Calibri" panose="020F0502020204030204" pitchFamily="34" charset="0"/>
              </a:rPr>
            </a:br>
            <a:r>
              <a:rPr lang="en-GB" sz="2000" b="1" dirty="0">
                <a:effectLst/>
                <a:latin typeface="Calibri" panose="020F0502020204030204" pitchFamily="34" charset="0"/>
                <a:ea typeface="Times New Roman" panose="02020603050405020304" pitchFamily="18" charset="0"/>
                <a:cs typeface="Calibri" panose="020F0502020204030204" pitchFamily="34" charset="0"/>
              </a:rPr>
              <a:t>- must correspond to a minimum of </a:t>
            </a:r>
            <a:r>
              <a:rPr lang="en-GB" sz="20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10%</a:t>
            </a:r>
            <a:r>
              <a:rPr lang="en-GB" sz="2000" b="1" dirty="0">
                <a:effectLst/>
                <a:latin typeface="Calibri" panose="020F0502020204030204" pitchFamily="34" charset="0"/>
                <a:ea typeface="Times New Roman" panose="02020603050405020304" pitchFamily="18" charset="0"/>
                <a:cs typeface="Calibri" panose="020F0502020204030204" pitchFamily="34" charset="0"/>
              </a:rPr>
              <a:t> of the overall ECTS</a:t>
            </a:r>
            <a:endParaRPr lang="en-GB" sz="2000" dirty="0">
              <a:effectLst/>
              <a:latin typeface="Calibri" panose="020F0502020204030204" pitchFamily="34" charset="0"/>
              <a:ea typeface="Times New Roman" panose="02020603050405020304" pitchFamily="18" charset="0"/>
              <a:cs typeface="Calibri" panose="020F0502020204030204" pitchFamily="34" charset="0"/>
            </a:endParaRPr>
          </a:p>
          <a:p>
            <a:pPr marL="742950" indent="-742950" algn="just">
              <a:lnSpc>
                <a:spcPct val="120000"/>
              </a:lnSpc>
              <a:spcBef>
                <a:spcPts val="1800"/>
              </a:spcBef>
              <a:buFont typeface="Arial" panose="020B0604020202020204" pitchFamily="34" charset="0"/>
              <a:buChar char="•"/>
            </a:pPr>
            <a:r>
              <a:rPr lang="en-GB" sz="2000" b="1" dirty="0">
                <a:effectLst/>
                <a:latin typeface="Calibri" panose="020F0502020204030204" pitchFamily="34" charset="0"/>
                <a:ea typeface="Times New Roman" panose="02020603050405020304" pitchFamily="18" charset="0"/>
                <a:cs typeface="Calibri" panose="020F0502020204030204" pitchFamily="34" charset="0"/>
              </a:rPr>
              <a:t>One subject may be integrated/</a:t>
            </a:r>
            <a:r>
              <a:rPr lang="en-GB" sz="20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embedded</a:t>
            </a:r>
            <a:r>
              <a:rPr lang="en-GB" sz="2000" b="1" dirty="0">
                <a:effectLst/>
                <a:latin typeface="Calibri" panose="020F0502020204030204" pitchFamily="34" charset="0"/>
                <a:ea typeface="Times New Roman" panose="02020603050405020304" pitchFamily="18" charset="0"/>
                <a:cs typeface="Calibri" panose="020F0502020204030204" pitchFamily="34" charset="0"/>
              </a:rPr>
              <a:t> in more than one of the above classifications, contributing with its ECTS to them</a:t>
            </a:r>
          </a:p>
          <a:p>
            <a:pPr algn="just">
              <a:lnSpc>
                <a:spcPct val="120000"/>
              </a:lnSpc>
              <a:spcBef>
                <a:spcPts val="3600"/>
              </a:spcBef>
            </a:pPr>
            <a:r>
              <a:rPr lang="en-GB" sz="1800" dirty="0">
                <a:effectLst/>
                <a:latin typeface="Calibri" panose="020F0502020204030204" pitchFamily="34" charset="0"/>
                <a:ea typeface="Times New Roman" panose="02020603050405020304" pitchFamily="18" charset="0"/>
                <a:cs typeface="Calibri" panose="020F0502020204030204" pitchFamily="34" charset="0"/>
              </a:rPr>
              <a:t>Note: If the NM proposal is more than </a:t>
            </a:r>
            <a:r>
              <a:rPr lang="en-GB" sz="1800" b="1" dirty="0">
                <a:effectLst/>
                <a:latin typeface="Calibri" panose="020F0502020204030204" pitchFamily="34" charset="0"/>
                <a:ea typeface="Times New Roman" panose="02020603050405020304" pitchFamily="18" charset="0"/>
                <a:cs typeface="Calibri" panose="020F0502020204030204" pitchFamily="34" charset="0"/>
              </a:rPr>
              <a:t>7 programmes</a:t>
            </a:r>
            <a:r>
              <a:rPr lang="en-GB" sz="1800" dirty="0">
                <a:effectLst/>
                <a:latin typeface="Calibri" panose="020F0502020204030204" pitchFamily="34" charset="0"/>
                <a:ea typeface="Times New Roman" panose="02020603050405020304" pitchFamily="18" charset="0"/>
                <a:cs typeface="Calibri" panose="020F0502020204030204" pitchFamily="34" charset="0"/>
              </a:rPr>
              <a:t>, the WG will select a sample of 7 programmes for Programme Evaluation Sheets, representing all the different disciplines, in particular border cases and programmes of shorter duration.</a:t>
            </a:r>
          </a:p>
          <a:p>
            <a:pPr marL="742950" indent="-742950" algn="just">
              <a:lnSpc>
                <a:spcPct val="120000"/>
              </a:lnSpc>
              <a:spcBef>
                <a:spcPts val="3600"/>
              </a:spcBef>
              <a:buFont typeface="Arial" panose="020B0604020202020204" pitchFamily="34" charset="0"/>
              <a:buChar char="•"/>
            </a:pPr>
            <a:endParaRPr lang="en-GB" sz="1800" dirty="0">
              <a:effectLst/>
              <a:latin typeface="Times New Roman" panose="02020603050405020304" pitchFamily="18" charset="0"/>
              <a:ea typeface="Times New Roman" panose="02020603050405020304" pitchFamily="18" charset="0"/>
            </a:endParaRPr>
          </a:p>
          <a:p>
            <a:pPr marL="742950" indent="-742950" algn="just">
              <a:lnSpc>
                <a:spcPct val="120000"/>
              </a:lnSpc>
              <a:spcBef>
                <a:spcPts val="3600"/>
              </a:spcBef>
              <a:buFont typeface="Arial" panose="020B0604020202020204" pitchFamily="34" charset="0"/>
              <a:buChar char="•"/>
            </a:pPr>
            <a:endParaRPr lang="en-US" dirty="0">
              <a:effectLst/>
              <a:latin typeface="Calibri" panose="020F0502020204030204" pitchFamily="34" charset="0"/>
              <a:ea typeface="Georgia" panose="02040502050405020303" pitchFamily="18" charset="0"/>
              <a:cs typeface="Calibri" panose="020F0502020204030204" pitchFamily="34" charset="0"/>
            </a:endParaRPr>
          </a:p>
        </p:txBody>
      </p:sp>
      <p:sp>
        <p:nvSpPr>
          <p:cNvPr id="9" name="Espace réservé du pied de page 3">
            <a:extLst>
              <a:ext uri="{FF2B5EF4-FFF2-40B4-BE49-F238E27FC236}">
                <a16:creationId xmlns:a16="http://schemas.microsoft.com/office/drawing/2014/main" id="{1216B7BD-02B6-463D-84B5-08EBB8CA50BD}"/>
              </a:ext>
            </a:extLst>
          </p:cNvPr>
          <p:cNvSpPr>
            <a:spLocks noGrp="1"/>
          </p:cNvSpPr>
          <p:nvPr>
            <p:ph type="ftr" sz="quarter" idx="10"/>
          </p:nvPr>
        </p:nvSpPr>
        <p:spPr>
          <a:xfrm>
            <a:off x="724142" y="9252858"/>
            <a:ext cx="11337229" cy="532474"/>
          </a:xfrm>
        </p:spPr>
        <p:txBody>
          <a:bodyPr/>
          <a:lstStyle/>
          <a:p>
            <a:r>
              <a:rPr lang="en-US" sz="1800" b="1" dirty="0">
                <a:effectLst/>
                <a:latin typeface="Calibri" panose="020F0502020204030204" pitchFamily="34" charset="0"/>
                <a:ea typeface="Calibri" panose="020F0502020204030204" pitchFamily="34" charset="0"/>
              </a:rPr>
              <a:t>KAZSEE Webinar, FEANI certification of Engineering Programs and Professional Engineers (EUR ING), 7 December 2021</a:t>
            </a:r>
            <a:endParaRPr lang="fr-BE" sz="1800" dirty="0"/>
          </a:p>
        </p:txBody>
      </p:sp>
    </p:spTree>
    <p:extLst>
      <p:ext uri="{BB962C8B-B14F-4D97-AF65-F5344CB8AC3E}">
        <p14:creationId xmlns:p14="http://schemas.microsoft.com/office/powerpoint/2010/main" val="145525626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122219" y="443344"/>
            <a:ext cx="11305308" cy="886691"/>
          </a:xfrm>
          <a:prstGeom prst="rect">
            <a:avLst/>
          </a:prstGeom>
        </p:spPr>
        <p:txBody>
          <a:bodyPr>
            <a:normAutofit fontScale="90000"/>
          </a:bodyPr>
          <a:lstStyle/>
          <a:p>
            <a:br>
              <a:rPr lang="fr-BE" dirty="0"/>
            </a:br>
            <a:r>
              <a:rPr lang="fr-BE" dirty="0"/>
              <a:t> </a:t>
            </a:r>
            <a:br>
              <a:rPr lang="fr-BE" dirty="0"/>
            </a:br>
            <a:br>
              <a:rPr lang="fr-BE" dirty="0"/>
            </a:br>
            <a:br>
              <a:rPr lang="fr-BE" dirty="0"/>
            </a:br>
            <a:br>
              <a:rPr lang="fr-BE" dirty="0"/>
            </a:br>
            <a:br>
              <a:rPr lang="en-US" b="1" dirty="0"/>
            </a:br>
            <a:r>
              <a:rPr lang="en-US" dirty="0"/>
              <a:t> </a:t>
            </a:r>
            <a:r>
              <a:rPr lang="en-US" sz="2700" dirty="0"/>
              <a:t>DIRECTIVE 2013/55/EU  - Common Training Framework (CTF)</a:t>
            </a:r>
            <a:br>
              <a:rPr lang="en-US" b="1" dirty="0"/>
            </a:br>
            <a:endParaRPr lang="fr-BE" dirty="0"/>
          </a:p>
        </p:txBody>
      </p:sp>
      <p:sp>
        <p:nvSpPr>
          <p:cNvPr id="5" name="Espace réservé du numéro de diapositive 4"/>
          <p:cNvSpPr>
            <a:spLocks noGrp="1"/>
          </p:cNvSpPr>
          <p:nvPr>
            <p:ph type="sldNum" sz="quarter" idx="11"/>
          </p:nvPr>
        </p:nvSpPr>
        <p:spPr/>
        <p:txBody>
          <a:bodyPr/>
          <a:lstStyle/>
          <a:p>
            <a:fld id="{35783920-7F90-46A7-986D-E01BC8873495}" type="slidenum">
              <a:rPr lang="fr-BE" smtClean="0"/>
              <a:pPr/>
              <a:t>6</a:t>
            </a:fld>
            <a:endParaRPr lang="fr-BE"/>
          </a:p>
        </p:txBody>
      </p:sp>
      <p:sp>
        <p:nvSpPr>
          <p:cNvPr id="8" name="Espace réservé du contenu 2"/>
          <p:cNvSpPr txBox="1">
            <a:spLocks/>
          </p:cNvSpPr>
          <p:nvPr/>
        </p:nvSpPr>
        <p:spPr>
          <a:xfrm>
            <a:off x="435429" y="2057400"/>
            <a:ext cx="12641942" cy="6743700"/>
          </a:xfrm>
          <a:prstGeom prst="rect">
            <a:avLst/>
          </a:prstGeom>
        </p:spPr>
        <p:txBody>
          <a:bodyPr vert="horz" lIns="91440" tIns="45720" rIns="91440" bIns="45720" rtlCol="0">
            <a:normAutofit/>
          </a:bodyPr>
          <a:lstStyle/>
          <a:p>
            <a:pPr marL="0" marR="0" lvl="0" indent="0" defTabSz="1333470" rtl="0" eaLnBrk="1" fontAlgn="auto" latinLnBrk="0" hangingPunct="1">
              <a:lnSpc>
                <a:spcPct val="90000"/>
              </a:lnSpc>
              <a:spcBef>
                <a:spcPts val="3000"/>
              </a:spcBef>
              <a:spcAft>
                <a:spcPts val="0"/>
              </a:spcAft>
              <a:buClrTx/>
              <a:buSzTx/>
              <a:buFontTx/>
              <a:buChar char="-"/>
              <a:tabLst/>
              <a:defRPr/>
            </a:pPr>
            <a:endParaRPr kumimoji="0" lang="fr-BE" sz="2400" b="1" i="0" u="none" strike="noStrike" kern="1200" cap="none" spc="0" normalizeH="0" noProof="0">
              <a:ln>
                <a:noFill/>
              </a:ln>
              <a:solidFill>
                <a:schemeClr val="tx2"/>
              </a:solidFill>
              <a:effectLst/>
              <a:uLnTx/>
              <a:uFillTx/>
              <a:latin typeface="+mn-lt"/>
              <a:ea typeface="+mn-ea"/>
              <a:cs typeface="+mn-cs"/>
            </a:endParaRPr>
          </a:p>
        </p:txBody>
      </p:sp>
      <p:sp>
        <p:nvSpPr>
          <p:cNvPr id="7" name="Content Placeholder 6"/>
          <p:cNvSpPr>
            <a:spLocks noGrp="1"/>
          </p:cNvSpPr>
          <p:nvPr>
            <p:ph sz="half" idx="1"/>
          </p:nvPr>
        </p:nvSpPr>
        <p:spPr>
          <a:xfrm>
            <a:off x="893717" y="550892"/>
            <a:ext cx="11901054" cy="788513"/>
          </a:xfrm>
        </p:spPr>
        <p:txBody>
          <a:bodyPr>
            <a:normAutofit/>
          </a:bodyPr>
          <a:lstStyle/>
          <a:p>
            <a:pPr algn="ctr"/>
            <a:r>
              <a:rPr lang="en-GB" sz="4000" dirty="0">
                <a:solidFill>
                  <a:srgbClr val="FF0000"/>
                </a:solidFill>
              </a:rPr>
              <a:t>FEANI EEED Procedures</a:t>
            </a:r>
          </a:p>
        </p:txBody>
      </p:sp>
      <p:sp>
        <p:nvSpPr>
          <p:cNvPr id="10" name="Content Placeholder 6"/>
          <p:cNvSpPr txBox="1">
            <a:spLocks/>
          </p:cNvSpPr>
          <p:nvPr/>
        </p:nvSpPr>
        <p:spPr>
          <a:xfrm>
            <a:off x="1405718" y="2016929"/>
            <a:ext cx="11219477" cy="466093"/>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r>
              <a:rPr lang="en-GB" sz="2000" u="sng" dirty="0"/>
              <a:t>1. EEED Inclusion based on </a:t>
            </a:r>
            <a:r>
              <a:rPr lang="en-GB" sz="2000" u="sng" dirty="0">
                <a:solidFill>
                  <a:srgbClr val="FF0000"/>
                </a:solidFill>
              </a:rPr>
              <a:t>Programme Evaluation Sheets</a:t>
            </a:r>
            <a:r>
              <a:rPr lang="en-GB" sz="2000" i="1" dirty="0">
                <a:solidFill>
                  <a:srgbClr val="FF0000"/>
                </a:solidFill>
              </a:rPr>
              <a:t>   </a:t>
            </a:r>
          </a:p>
        </p:txBody>
      </p:sp>
      <p:sp>
        <p:nvSpPr>
          <p:cNvPr id="12" name="Content Placeholder 6">
            <a:extLst>
              <a:ext uri="{FF2B5EF4-FFF2-40B4-BE49-F238E27FC236}">
                <a16:creationId xmlns:a16="http://schemas.microsoft.com/office/drawing/2014/main" id="{9F0EE05C-1457-4765-B8EF-36C83BB6DDC6}"/>
              </a:ext>
            </a:extLst>
          </p:cNvPr>
          <p:cNvSpPr txBox="1">
            <a:spLocks/>
          </p:cNvSpPr>
          <p:nvPr/>
        </p:nvSpPr>
        <p:spPr>
          <a:xfrm>
            <a:off x="628663" y="2805445"/>
            <a:ext cx="12166107" cy="5823399"/>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pPr algn="just">
              <a:lnSpc>
                <a:spcPct val="120000"/>
              </a:lnSpc>
              <a:spcBef>
                <a:spcPts val="3600"/>
              </a:spcBef>
            </a:pPr>
            <a:r>
              <a:rPr lang="en-GB" sz="1800" dirty="0">
                <a:effectLst/>
                <a:latin typeface="Times New Roman" panose="02020603050405020304" pitchFamily="18" charset="0"/>
                <a:ea typeface="Times New Roman" panose="02020603050405020304" pitchFamily="18" charset="0"/>
              </a:rPr>
              <a:t>		</a:t>
            </a:r>
          </a:p>
          <a:p>
            <a:pPr marL="742950" indent="-742950" algn="just">
              <a:lnSpc>
                <a:spcPct val="120000"/>
              </a:lnSpc>
              <a:spcBef>
                <a:spcPts val="3600"/>
              </a:spcBef>
              <a:buFont typeface="Arial" panose="020B0604020202020204" pitchFamily="34" charset="0"/>
              <a:buChar char="•"/>
            </a:pPr>
            <a:endParaRPr lang="en-US" dirty="0">
              <a:effectLst/>
              <a:latin typeface="Calibri" panose="020F0502020204030204" pitchFamily="34" charset="0"/>
              <a:ea typeface="Georgia" panose="02040502050405020303" pitchFamily="18" charset="0"/>
              <a:cs typeface="Calibri" panose="020F0502020204030204" pitchFamily="34" charset="0"/>
            </a:endParaRPr>
          </a:p>
        </p:txBody>
      </p:sp>
      <p:sp>
        <p:nvSpPr>
          <p:cNvPr id="9" name="Espace réservé du pied de page 3">
            <a:extLst>
              <a:ext uri="{FF2B5EF4-FFF2-40B4-BE49-F238E27FC236}">
                <a16:creationId xmlns:a16="http://schemas.microsoft.com/office/drawing/2014/main" id="{1216B7BD-02B6-463D-84B5-08EBB8CA50BD}"/>
              </a:ext>
            </a:extLst>
          </p:cNvPr>
          <p:cNvSpPr>
            <a:spLocks noGrp="1"/>
          </p:cNvSpPr>
          <p:nvPr>
            <p:ph type="ftr" sz="quarter" idx="10"/>
          </p:nvPr>
        </p:nvSpPr>
        <p:spPr>
          <a:xfrm>
            <a:off x="724142" y="9252858"/>
            <a:ext cx="11337229" cy="532474"/>
          </a:xfrm>
        </p:spPr>
        <p:txBody>
          <a:bodyPr/>
          <a:lstStyle/>
          <a:p>
            <a:r>
              <a:rPr lang="en-US" sz="1800" b="1" dirty="0">
                <a:effectLst/>
                <a:latin typeface="Calibri" panose="020F0502020204030204" pitchFamily="34" charset="0"/>
                <a:ea typeface="Calibri" panose="020F0502020204030204" pitchFamily="34" charset="0"/>
              </a:rPr>
              <a:t>KAZSEE Webinar, FEANI certification of Engineering Programs and Professional Engineers (EUR ING), 7 December 2021</a:t>
            </a:r>
            <a:endParaRPr lang="fr-BE" sz="1800" dirty="0"/>
          </a:p>
        </p:txBody>
      </p:sp>
      <p:graphicFrame>
        <p:nvGraphicFramePr>
          <p:cNvPr id="4" name="Object 3">
            <a:extLst>
              <a:ext uri="{FF2B5EF4-FFF2-40B4-BE49-F238E27FC236}">
                <a16:creationId xmlns:a16="http://schemas.microsoft.com/office/drawing/2014/main" id="{8CFF21B2-919B-43E6-BE92-7F1620B01A4C}"/>
              </a:ext>
            </a:extLst>
          </p:cNvPr>
          <p:cNvGraphicFramePr>
            <a:graphicFrameLocks noChangeAspect="1"/>
          </p:cNvGraphicFramePr>
          <p:nvPr/>
        </p:nvGraphicFramePr>
        <p:xfrm>
          <a:off x="4797425" y="4775200"/>
          <a:ext cx="441325" cy="174625"/>
        </p:xfrm>
        <a:graphic>
          <a:graphicData uri="http://schemas.openxmlformats.org/presentationml/2006/ole">
            <mc:AlternateContent xmlns:mc="http://schemas.openxmlformats.org/markup-compatibility/2006">
              <mc:Choice xmlns:v="urn:schemas-microsoft-com:vml" Requires="v">
                <p:oleObj spid="_x0000_s1040" r:id="rId3" imgW="444114" imgH="177646" progId="Equation.3">
                  <p:embed/>
                </p:oleObj>
              </mc:Choice>
              <mc:Fallback>
                <p:oleObj r:id="rId3" imgW="444114" imgH="177646" progId="Equation.3">
                  <p:embed/>
                  <p:pic>
                    <p:nvPicPr>
                      <p:cNvPr id="4" name="Object 3">
                        <a:extLst>
                          <a:ext uri="{FF2B5EF4-FFF2-40B4-BE49-F238E27FC236}">
                            <a16:creationId xmlns:a16="http://schemas.microsoft.com/office/drawing/2014/main" id="{8CFF21B2-919B-43E6-BE92-7F1620B01A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97425" y="4775200"/>
                        <a:ext cx="441325" cy="174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a:extLst>
              <a:ext uri="{FF2B5EF4-FFF2-40B4-BE49-F238E27FC236}">
                <a16:creationId xmlns:a16="http://schemas.microsoft.com/office/drawing/2014/main" id="{7146A45B-6A54-4455-9F33-E31AA5CEF185}"/>
              </a:ext>
            </a:extLst>
          </p:cNvPr>
          <p:cNvGraphicFramePr>
            <a:graphicFrameLocks noChangeAspect="1"/>
          </p:cNvGraphicFramePr>
          <p:nvPr/>
        </p:nvGraphicFramePr>
        <p:xfrm>
          <a:off x="4797425" y="4775200"/>
          <a:ext cx="441325" cy="174625"/>
        </p:xfrm>
        <a:graphic>
          <a:graphicData uri="http://schemas.openxmlformats.org/presentationml/2006/ole">
            <mc:AlternateContent xmlns:mc="http://schemas.openxmlformats.org/markup-compatibility/2006">
              <mc:Choice xmlns:v="urn:schemas-microsoft-com:vml" Requires="v">
                <p:oleObj spid="_x0000_s1041" r:id="rId5" imgW="444114" imgH="177646" progId="Equation.3">
                  <p:embed/>
                </p:oleObj>
              </mc:Choice>
              <mc:Fallback>
                <p:oleObj r:id="rId5" imgW="444114" imgH="177646" progId="Equation.3">
                  <p:embed/>
                  <p:pic>
                    <p:nvPicPr>
                      <p:cNvPr id="6" name="Object 5">
                        <a:extLst>
                          <a:ext uri="{FF2B5EF4-FFF2-40B4-BE49-F238E27FC236}">
                            <a16:creationId xmlns:a16="http://schemas.microsoft.com/office/drawing/2014/main" id="{7146A45B-6A54-4455-9F33-E31AA5CEF18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97425" y="4775200"/>
                        <a:ext cx="441325" cy="174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a:extLst>
              <a:ext uri="{FF2B5EF4-FFF2-40B4-BE49-F238E27FC236}">
                <a16:creationId xmlns:a16="http://schemas.microsoft.com/office/drawing/2014/main" id="{63B86115-6DE9-4840-8E8A-D16BF5164060}"/>
              </a:ext>
            </a:extLst>
          </p:cNvPr>
          <p:cNvGraphicFramePr>
            <a:graphicFrameLocks noChangeAspect="1"/>
          </p:cNvGraphicFramePr>
          <p:nvPr/>
        </p:nvGraphicFramePr>
        <p:xfrm>
          <a:off x="4797425" y="4775200"/>
          <a:ext cx="441325" cy="174625"/>
        </p:xfrm>
        <a:graphic>
          <a:graphicData uri="http://schemas.openxmlformats.org/presentationml/2006/ole">
            <mc:AlternateContent xmlns:mc="http://schemas.openxmlformats.org/markup-compatibility/2006">
              <mc:Choice xmlns:v="urn:schemas-microsoft-com:vml" Requires="v">
                <p:oleObj spid="_x0000_s1042" r:id="rId7" imgW="444114" imgH="177646" progId="Equation.3">
                  <p:embed/>
                </p:oleObj>
              </mc:Choice>
              <mc:Fallback>
                <p:oleObj r:id="rId7" imgW="444114" imgH="177646" progId="Equation.3">
                  <p:embed/>
                  <p:pic>
                    <p:nvPicPr>
                      <p:cNvPr id="11" name="Object 10">
                        <a:extLst>
                          <a:ext uri="{FF2B5EF4-FFF2-40B4-BE49-F238E27FC236}">
                            <a16:creationId xmlns:a16="http://schemas.microsoft.com/office/drawing/2014/main" id="{63B86115-6DE9-4840-8E8A-D16BF516406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97425" y="4775200"/>
                        <a:ext cx="441325" cy="174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2">
            <a:extLst>
              <a:ext uri="{FF2B5EF4-FFF2-40B4-BE49-F238E27FC236}">
                <a16:creationId xmlns:a16="http://schemas.microsoft.com/office/drawing/2014/main" id="{676C9B3A-0A4B-4F64-A8D4-80A490530452}"/>
              </a:ext>
            </a:extLst>
          </p:cNvPr>
          <p:cNvGraphicFramePr>
            <a:graphicFrameLocks noChangeAspect="1"/>
          </p:cNvGraphicFramePr>
          <p:nvPr/>
        </p:nvGraphicFramePr>
        <p:xfrm>
          <a:off x="4797425" y="4775200"/>
          <a:ext cx="441325" cy="174625"/>
        </p:xfrm>
        <a:graphic>
          <a:graphicData uri="http://schemas.openxmlformats.org/presentationml/2006/ole">
            <mc:AlternateContent xmlns:mc="http://schemas.openxmlformats.org/markup-compatibility/2006">
              <mc:Choice xmlns:v="urn:schemas-microsoft-com:vml" Requires="v">
                <p:oleObj spid="_x0000_s1043" r:id="rId9" imgW="444114" imgH="177646" progId="Equation.3">
                  <p:embed/>
                </p:oleObj>
              </mc:Choice>
              <mc:Fallback>
                <p:oleObj r:id="rId9" imgW="444114" imgH="177646" progId="Equation.3">
                  <p:embed/>
                  <p:pic>
                    <p:nvPicPr>
                      <p:cNvPr id="13" name="Object 12">
                        <a:extLst>
                          <a:ext uri="{FF2B5EF4-FFF2-40B4-BE49-F238E27FC236}">
                            <a16:creationId xmlns:a16="http://schemas.microsoft.com/office/drawing/2014/main" id="{676C9B3A-0A4B-4F64-A8D4-80A49053045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97425" y="4775200"/>
                        <a:ext cx="441325" cy="174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a:extLst>
              <a:ext uri="{FF2B5EF4-FFF2-40B4-BE49-F238E27FC236}">
                <a16:creationId xmlns:a16="http://schemas.microsoft.com/office/drawing/2014/main" id="{1EBA6A95-97D9-4EAF-90C2-2183B2F2BD6A}"/>
              </a:ext>
            </a:extLst>
          </p:cNvPr>
          <p:cNvGraphicFramePr>
            <a:graphicFrameLocks noChangeAspect="1"/>
          </p:cNvGraphicFramePr>
          <p:nvPr/>
        </p:nvGraphicFramePr>
        <p:xfrm>
          <a:off x="4797425" y="4775200"/>
          <a:ext cx="434975" cy="174625"/>
        </p:xfrm>
        <a:graphic>
          <a:graphicData uri="http://schemas.openxmlformats.org/presentationml/2006/ole">
            <mc:AlternateContent xmlns:mc="http://schemas.openxmlformats.org/markup-compatibility/2006">
              <mc:Choice xmlns:v="urn:schemas-microsoft-com:vml" Requires="v">
                <p:oleObj spid="_x0000_s1044" r:id="rId11" imgW="431425" imgH="177646" progId="Equation.3">
                  <p:embed/>
                </p:oleObj>
              </mc:Choice>
              <mc:Fallback>
                <p:oleObj r:id="rId11" imgW="431425" imgH="177646" progId="Equation.3">
                  <p:embed/>
                  <p:pic>
                    <p:nvPicPr>
                      <p:cNvPr id="14" name="Object 13">
                        <a:extLst>
                          <a:ext uri="{FF2B5EF4-FFF2-40B4-BE49-F238E27FC236}">
                            <a16:creationId xmlns:a16="http://schemas.microsoft.com/office/drawing/2014/main" id="{1EBA6A95-97D9-4EAF-90C2-2183B2F2BD6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97425" y="4775200"/>
                        <a:ext cx="434975" cy="174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4">
            <a:extLst>
              <a:ext uri="{FF2B5EF4-FFF2-40B4-BE49-F238E27FC236}">
                <a16:creationId xmlns:a16="http://schemas.microsoft.com/office/drawing/2014/main" id="{306FB51A-30CD-4C20-B08A-E5686BB63B99}"/>
              </a:ext>
            </a:extLst>
          </p:cNvPr>
          <p:cNvGraphicFramePr>
            <a:graphicFrameLocks noChangeAspect="1"/>
          </p:cNvGraphicFramePr>
          <p:nvPr/>
        </p:nvGraphicFramePr>
        <p:xfrm>
          <a:off x="4797425" y="4775200"/>
          <a:ext cx="114300" cy="212725"/>
        </p:xfrm>
        <a:graphic>
          <a:graphicData uri="http://schemas.openxmlformats.org/presentationml/2006/ole">
            <mc:AlternateContent xmlns:mc="http://schemas.openxmlformats.org/markup-compatibility/2006">
              <mc:Choice xmlns:v="urn:schemas-microsoft-com:vml" Requires="v">
                <p:oleObj spid="_x0000_s1045" r:id="rId13" imgW="114151" imgH="215619" progId="Equation.3">
                  <p:embed/>
                </p:oleObj>
              </mc:Choice>
              <mc:Fallback>
                <p:oleObj r:id="rId13" imgW="114151" imgH="215619" progId="Equation.3">
                  <p:embed/>
                  <p:pic>
                    <p:nvPicPr>
                      <p:cNvPr id="15" name="Object 14">
                        <a:extLst>
                          <a:ext uri="{FF2B5EF4-FFF2-40B4-BE49-F238E27FC236}">
                            <a16:creationId xmlns:a16="http://schemas.microsoft.com/office/drawing/2014/main" id="{306FB51A-30CD-4C20-B08A-E5686BB63B99}"/>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97425" y="4775200"/>
                        <a:ext cx="114300" cy="212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5">
            <a:extLst>
              <a:ext uri="{FF2B5EF4-FFF2-40B4-BE49-F238E27FC236}">
                <a16:creationId xmlns:a16="http://schemas.microsoft.com/office/drawing/2014/main" id="{E1B31F29-41C0-4CF6-BAA0-EEEE65F46036}"/>
              </a:ext>
            </a:extLst>
          </p:cNvPr>
          <p:cNvGraphicFramePr>
            <a:graphicFrameLocks noChangeAspect="1"/>
          </p:cNvGraphicFramePr>
          <p:nvPr/>
        </p:nvGraphicFramePr>
        <p:xfrm>
          <a:off x="4797425" y="4775200"/>
          <a:ext cx="434975" cy="174625"/>
        </p:xfrm>
        <a:graphic>
          <a:graphicData uri="http://schemas.openxmlformats.org/presentationml/2006/ole">
            <mc:AlternateContent xmlns:mc="http://schemas.openxmlformats.org/markup-compatibility/2006">
              <mc:Choice xmlns:v="urn:schemas-microsoft-com:vml" Requires="v">
                <p:oleObj spid="_x0000_s1046" r:id="rId15" imgW="431425" imgH="177646" progId="Equation.3">
                  <p:embed/>
                </p:oleObj>
              </mc:Choice>
              <mc:Fallback>
                <p:oleObj r:id="rId15" imgW="431425" imgH="177646" progId="Equation.3">
                  <p:embed/>
                  <p:pic>
                    <p:nvPicPr>
                      <p:cNvPr id="16" name="Object 15">
                        <a:extLst>
                          <a:ext uri="{FF2B5EF4-FFF2-40B4-BE49-F238E27FC236}">
                            <a16:creationId xmlns:a16="http://schemas.microsoft.com/office/drawing/2014/main" id="{E1B31F29-41C0-4CF6-BAA0-EEEE65F46036}"/>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797425" y="4775200"/>
                        <a:ext cx="434975" cy="174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Rectangle 8">
            <a:extLst>
              <a:ext uri="{FF2B5EF4-FFF2-40B4-BE49-F238E27FC236}">
                <a16:creationId xmlns:a16="http://schemas.microsoft.com/office/drawing/2014/main" id="{0C28F965-BF5A-41F9-9481-A5D1A8550095}"/>
              </a:ext>
            </a:extLst>
          </p:cNvPr>
          <p:cNvSpPr>
            <a:spLocks noChangeArrowheads="1"/>
          </p:cNvSpPr>
          <p:nvPr/>
        </p:nvSpPr>
        <p:spPr bwMode="auto">
          <a:xfrm>
            <a:off x="4797425" y="4775200"/>
            <a:ext cx="1333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LID4096"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LID4096"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LID4096" sz="1800" b="0" i="0" u="none" strike="noStrike" cap="none" normalizeH="0" baseline="0">
              <a:ln>
                <a:noFill/>
              </a:ln>
              <a:solidFill>
                <a:schemeClr val="tx1"/>
              </a:solidFill>
              <a:effectLst/>
              <a:latin typeface="Arial" panose="020B0604020202020204" pitchFamily="34" charset="0"/>
            </a:endParaRPr>
          </a:p>
        </p:txBody>
      </p:sp>
      <p:sp>
        <p:nvSpPr>
          <p:cNvPr id="18" name="Rectangle 9">
            <a:extLst>
              <a:ext uri="{FF2B5EF4-FFF2-40B4-BE49-F238E27FC236}">
                <a16:creationId xmlns:a16="http://schemas.microsoft.com/office/drawing/2014/main" id="{6260BB5B-243C-4C01-8062-2CDF1978BAEE}"/>
              </a:ext>
            </a:extLst>
          </p:cNvPr>
          <p:cNvSpPr>
            <a:spLocks noChangeArrowheads="1"/>
          </p:cNvSpPr>
          <p:nvPr/>
        </p:nvSpPr>
        <p:spPr bwMode="auto">
          <a:xfrm>
            <a:off x="4797425" y="5232400"/>
            <a:ext cx="1333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LID4096" sz="1200" b="0" i="0" u="none" strike="noStrike" cap="none" normalizeH="0" baseline="0">
                <a:ln>
                  <a:noFill/>
                </a:ln>
                <a:solidFill>
                  <a:srgbClr val="FFFFFF"/>
                </a:solidFill>
                <a:effectLst/>
                <a:latin typeface="Arial" panose="020B0604020202020204" pitchFamily="34" charset="0"/>
                <a:ea typeface="Times New Roman" panose="02020603050405020304" pitchFamily="18" charset="0"/>
              </a:rPr>
              <a:t> </a:t>
            </a:r>
            <a:endParaRPr kumimoji="0" lang="en-GB" altLang="LID4096" sz="1800" b="0" i="0" u="none" strike="noStrike" cap="none" normalizeH="0" baseline="0">
              <a:ln>
                <a:noFill/>
              </a:ln>
              <a:solidFill>
                <a:schemeClr val="tx1"/>
              </a:solidFill>
              <a:effectLst/>
              <a:latin typeface="Arial" panose="020B0604020202020204" pitchFamily="34" charset="0"/>
            </a:endParaRPr>
          </a:p>
        </p:txBody>
      </p:sp>
      <p:graphicFrame>
        <p:nvGraphicFramePr>
          <p:cNvPr id="19" name="Table 18">
            <a:extLst>
              <a:ext uri="{FF2B5EF4-FFF2-40B4-BE49-F238E27FC236}">
                <a16:creationId xmlns:a16="http://schemas.microsoft.com/office/drawing/2014/main" id="{54374F06-5FAB-4507-9F9A-BFF5A79C8F8A}"/>
              </a:ext>
            </a:extLst>
          </p:cNvPr>
          <p:cNvGraphicFramePr>
            <a:graphicFrameLocks noGrp="1"/>
          </p:cNvGraphicFramePr>
          <p:nvPr>
            <p:extLst>
              <p:ext uri="{D42A27DB-BD31-4B8C-83A1-F6EECF244321}">
                <p14:modId xmlns:p14="http://schemas.microsoft.com/office/powerpoint/2010/main" val="3359162563"/>
              </p:ext>
            </p:extLst>
          </p:nvPr>
        </p:nvGraphicFramePr>
        <p:xfrm>
          <a:off x="8804810" y="1446953"/>
          <a:ext cx="4000858" cy="7407728"/>
        </p:xfrm>
        <a:graphic>
          <a:graphicData uri="http://schemas.openxmlformats.org/drawingml/2006/table">
            <a:tbl>
              <a:tblPr>
                <a:tableStyleId>{5C22544A-7EE6-4342-B048-85BDC9FD1C3A}</a:tableStyleId>
              </a:tblPr>
              <a:tblGrid>
                <a:gridCol w="388605">
                  <a:extLst>
                    <a:ext uri="{9D8B030D-6E8A-4147-A177-3AD203B41FA5}">
                      <a16:colId xmlns:a16="http://schemas.microsoft.com/office/drawing/2014/main" val="219303539"/>
                    </a:ext>
                  </a:extLst>
                </a:gridCol>
                <a:gridCol w="503420">
                  <a:extLst>
                    <a:ext uri="{9D8B030D-6E8A-4147-A177-3AD203B41FA5}">
                      <a16:colId xmlns:a16="http://schemas.microsoft.com/office/drawing/2014/main" val="2683184400"/>
                    </a:ext>
                  </a:extLst>
                </a:gridCol>
                <a:gridCol w="1121653">
                  <a:extLst>
                    <a:ext uri="{9D8B030D-6E8A-4147-A177-3AD203B41FA5}">
                      <a16:colId xmlns:a16="http://schemas.microsoft.com/office/drawing/2014/main" val="972464143"/>
                    </a:ext>
                  </a:extLst>
                </a:gridCol>
                <a:gridCol w="397436">
                  <a:extLst>
                    <a:ext uri="{9D8B030D-6E8A-4147-A177-3AD203B41FA5}">
                      <a16:colId xmlns:a16="http://schemas.microsoft.com/office/drawing/2014/main" val="2612057670"/>
                    </a:ext>
                  </a:extLst>
                </a:gridCol>
                <a:gridCol w="397436">
                  <a:extLst>
                    <a:ext uri="{9D8B030D-6E8A-4147-A177-3AD203B41FA5}">
                      <a16:colId xmlns:a16="http://schemas.microsoft.com/office/drawing/2014/main" val="2206485604"/>
                    </a:ext>
                  </a:extLst>
                </a:gridCol>
                <a:gridCol w="397436">
                  <a:extLst>
                    <a:ext uri="{9D8B030D-6E8A-4147-A177-3AD203B41FA5}">
                      <a16:colId xmlns:a16="http://schemas.microsoft.com/office/drawing/2014/main" val="2106763024"/>
                    </a:ext>
                  </a:extLst>
                </a:gridCol>
                <a:gridCol w="397436">
                  <a:extLst>
                    <a:ext uri="{9D8B030D-6E8A-4147-A177-3AD203B41FA5}">
                      <a16:colId xmlns:a16="http://schemas.microsoft.com/office/drawing/2014/main" val="1936346415"/>
                    </a:ext>
                  </a:extLst>
                </a:gridCol>
                <a:gridCol w="397436">
                  <a:extLst>
                    <a:ext uri="{9D8B030D-6E8A-4147-A177-3AD203B41FA5}">
                      <a16:colId xmlns:a16="http://schemas.microsoft.com/office/drawing/2014/main" val="3611713448"/>
                    </a:ext>
                  </a:extLst>
                </a:gridCol>
              </a:tblGrid>
              <a:tr h="210385">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3641812610"/>
                  </a:ext>
                </a:extLst>
              </a:tr>
              <a:tr h="108384">
                <a:tc gridSpan="8">
                  <a:txBody>
                    <a:bodyPr/>
                    <a:lstStyle/>
                    <a:p>
                      <a:pPr algn="ctr" fontAlgn="b"/>
                      <a:r>
                        <a:rPr lang="en-GB" sz="500" u="none" strike="noStrike">
                          <a:effectLst/>
                        </a:rPr>
                        <a:t>FEANI EMC and NMC - Evaluation of a programme for the FEANI INDEX</a:t>
                      </a:r>
                      <a:endParaRPr lang="en-GB" sz="500" b="1" i="0" u="none" strike="noStrike">
                        <a:effectLst/>
                        <a:latin typeface="Arial" panose="020B0604020202020204" pitchFamily="34" charset="0"/>
                      </a:endParaRPr>
                    </a:p>
                  </a:txBody>
                  <a:tcPr marL="4173" marR="4173" marT="4173" marB="0" anchor="b"/>
                </a:tc>
                <a:tc hMerge="1">
                  <a:txBody>
                    <a:bodyPr/>
                    <a:lstStyle/>
                    <a:p>
                      <a:endParaRPr lang="LID4096"/>
                    </a:p>
                  </a:txBody>
                  <a:tcPr/>
                </a:tc>
                <a:tc hMerge="1">
                  <a:txBody>
                    <a:bodyPr/>
                    <a:lstStyle/>
                    <a:p>
                      <a:endParaRPr lang="LID4096"/>
                    </a:p>
                  </a:txBody>
                  <a:tcPr/>
                </a:tc>
                <a:tc hMerge="1">
                  <a:txBody>
                    <a:bodyPr/>
                    <a:lstStyle/>
                    <a:p>
                      <a:endParaRPr lang="LID4096"/>
                    </a:p>
                  </a:txBody>
                  <a:tcPr/>
                </a:tc>
                <a:tc hMerge="1">
                  <a:txBody>
                    <a:bodyPr/>
                    <a:lstStyle/>
                    <a:p>
                      <a:endParaRPr lang="LID4096"/>
                    </a:p>
                  </a:txBody>
                  <a:tcPr/>
                </a:tc>
                <a:tc hMerge="1">
                  <a:txBody>
                    <a:bodyPr/>
                    <a:lstStyle/>
                    <a:p>
                      <a:endParaRPr lang="LID4096"/>
                    </a:p>
                  </a:txBody>
                  <a:tcPr/>
                </a:tc>
                <a:tc hMerge="1">
                  <a:txBody>
                    <a:bodyPr/>
                    <a:lstStyle/>
                    <a:p>
                      <a:endParaRPr lang="LID4096"/>
                    </a:p>
                  </a:txBody>
                  <a:tcPr/>
                </a:tc>
                <a:tc hMerge="1">
                  <a:txBody>
                    <a:bodyPr/>
                    <a:lstStyle/>
                    <a:p>
                      <a:endParaRPr lang="LID4096"/>
                    </a:p>
                  </a:txBody>
                  <a:tcPr/>
                </a:tc>
                <a:extLst>
                  <a:ext uri="{0D108BD9-81ED-4DB2-BD59-A6C34878D82A}">
                    <a16:rowId xmlns:a16="http://schemas.microsoft.com/office/drawing/2014/main" val="3785543047"/>
                  </a:ext>
                </a:extLst>
              </a:tr>
              <a:tr h="108384">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271958577"/>
                  </a:ext>
                </a:extLst>
              </a:tr>
              <a:tr h="108384">
                <a:tc gridSpan="2">
                  <a:txBody>
                    <a:bodyPr/>
                    <a:lstStyle/>
                    <a:p>
                      <a:pPr algn="l" fontAlgn="ctr"/>
                      <a:r>
                        <a:rPr lang="en-GB" sz="500" u="none" strike="noStrike">
                          <a:effectLst/>
                        </a:rPr>
                        <a:t>Country:</a:t>
                      </a:r>
                      <a:endParaRPr lang="en-GB" sz="500" b="0" i="0" u="none" strike="noStrike">
                        <a:effectLst/>
                        <a:latin typeface="Arial" panose="020B0604020202020204" pitchFamily="34" charset="0"/>
                      </a:endParaRPr>
                    </a:p>
                  </a:txBody>
                  <a:tcPr marL="4173" marR="4173" marT="4173" marB="0" anchor="ctr"/>
                </a:tc>
                <a:tc hMerge="1">
                  <a:txBody>
                    <a:bodyPr/>
                    <a:lstStyle/>
                    <a:p>
                      <a:endParaRPr lang="LID4096"/>
                    </a:p>
                  </a:txBody>
                  <a:tcPr/>
                </a:tc>
                <a:tc>
                  <a:txBody>
                    <a:bodyPr/>
                    <a:lstStyle/>
                    <a:p>
                      <a:pPr algn="l" fontAlgn="b"/>
                      <a:r>
                        <a:rPr lang="en-GB" sz="500" u="none" strike="noStrike">
                          <a:effectLst/>
                        </a:rPr>
                        <a:t>FEANI Country</a:t>
                      </a:r>
                      <a:endParaRPr lang="en-GB" sz="500" b="1"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831015594"/>
                  </a:ext>
                </a:extLst>
              </a:tr>
              <a:tr h="399052">
                <a:tc gridSpan="2">
                  <a:txBody>
                    <a:bodyPr/>
                    <a:lstStyle/>
                    <a:p>
                      <a:pPr algn="l" fontAlgn="b"/>
                      <a:r>
                        <a:rPr lang="en-GB" sz="500" u="none" strike="noStrike">
                          <a:effectLst/>
                        </a:rPr>
                        <a:t>School:</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l" fontAlgn="b"/>
                      <a:r>
                        <a:rPr lang="en-GB" sz="500" u="none" strike="noStrike" dirty="0">
                          <a:effectLst/>
                        </a:rPr>
                        <a:t>Famous School</a:t>
                      </a:r>
                      <a:endParaRPr lang="en-GB" sz="500" b="1" i="0" u="none" strike="noStrike" dirty="0">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GB" sz="500" u="none" strike="noStrike">
                          <a:effectLst/>
                        </a:rPr>
                        <a:t>Education</a:t>
                      </a:r>
                      <a:endParaRPr lang="en-GB" sz="500" b="0" i="0" u="none" strike="noStrike">
                        <a:effectLst/>
                        <a:latin typeface="Arial" panose="020B0604020202020204" pitchFamily="34" charset="0"/>
                      </a:endParaRPr>
                    </a:p>
                  </a:txBody>
                  <a:tcPr marL="4173" marR="4173" marT="4173" marB="0" anchor="b"/>
                </a:tc>
                <a:tc>
                  <a:txBody>
                    <a:bodyPr/>
                    <a:lstStyle/>
                    <a:p>
                      <a:pPr algn="l" fontAlgn="b"/>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GB" sz="500" u="none" strike="noStrike">
                          <a:effectLst/>
                        </a:rPr>
                        <a:t>      Cycle (post-Bologna only)</a:t>
                      </a:r>
                      <a:endParaRPr lang="en-GB" sz="500" b="0" i="0" u="none" strike="noStrike">
                        <a:effectLst/>
                        <a:latin typeface="Arial" panose="020B0604020202020204" pitchFamily="34" charset="0"/>
                      </a:endParaRPr>
                    </a:p>
                  </a:txBody>
                  <a:tcPr marL="4173" marR="4173" marT="4173" marB="0" anchor="b"/>
                </a:tc>
                <a:tc>
                  <a:txBody>
                    <a:bodyPr/>
                    <a:lstStyle/>
                    <a:p>
                      <a:pPr algn="ctr" fontAlgn="b"/>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3849908145"/>
                  </a:ext>
                </a:extLst>
              </a:tr>
              <a:tr h="292779">
                <a:tc gridSpan="2">
                  <a:txBody>
                    <a:bodyPr/>
                    <a:lstStyle/>
                    <a:p>
                      <a:pPr algn="l" fontAlgn="b"/>
                      <a:r>
                        <a:rPr lang="en-GB" sz="500" u="none" strike="noStrike">
                          <a:effectLst/>
                        </a:rPr>
                        <a:t>Programme:</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l" fontAlgn="b"/>
                      <a:r>
                        <a:rPr lang="en-GB" sz="500" u="none" strike="noStrike">
                          <a:effectLst/>
                        </a:rPr>
                        <a:t>Biomedic Engineering</a:t>
                      </a:r>
                      <a:endParaRPr lang="en-GB" sz="500" b="1"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ctr"/>
                      <a:r>
                        <a:rPr lang="en-GB" sz="400" u="none" strike="noStrike">
                          <a:effectLst/>
                        </a:rPr>
                        <a:t>(Years)</a:t>
                      </a:r>
                      <a:endParaRPr lang="en-GB" sz="400" b="0" i="0" u="none" strike="noStrike">
                        <a:effectLst/>
                        <a:latin typeface="Arial" panose="020B0604020202020204" pitchFamily="34" charset="0"/>
                      </a:endParaRPr>
                    </a:p>
                  </a:txBody>
                  <a:tcPr marL="4173" marR="4173" marT="4173" marB="0" anchor="ctr"/>
                </a:tc>
                <a:tc>
                  <a:txBody>
                    <a:bodyPr/>
                    <a:lstStyle/>
                    <a:p>
                      <a:pPr algn="l" fontAlgn="ctr"/>
                      <a:endParaRPr lang="en-BE" sz="500" b="0" i="0" u="none" strike="noStrike">
                        <a:effectLst/>
                        <a:latin typeface="Arial" panose="020B0604020202020204" pitchFamily="34" charset="0"/>
                      </a:endParaRPr>
                    </a:p>
                  </a:txBody>
                  <a:tcPr marL="4173" marR="4173" marT="4173" marB="0" anchor="ctr"/>
                </a:tc>
                <a:tc>
                  <a:txBody>
                    <a:bodyPr/>
                    <a:lstStyle/>
                    <a:p>
                      <a:pPr algn="ctr" fontAlgn="ctr"/>
                      <a:r>
                        <a:rPr lang="en-GB" sz="400" u="none" strike="noStrike">
                          <a:effectLst/>
                        </a:rPr>
                        <a:t>                     (1</a:t>
                      </a:r>
                      <a:r>
                        <a:rPr lang="en-GB" sz="400" u="none" strike="noStrike" baseline="30000">
                          <a:effectLst/>
                        </a:rPr>
                        <a:t>st</a:t>
                      </a:r>
                      <a:r>
                        <a:rPr lang="en-GB" sz="400" u="none" strike="noStrike">
                          <a:effectLst/>
                        </a:rPr>
                        <a:t>, 2</a:t>
                      </a:r>
                      <a:r>
                        <a:rPr lang="en-GB" sz="400" u="none" strike="noStrike" baseline="30000">
                          <a:effectLst/>
                        </a:rPr>
                        <a:t>nd</a:t>
                      </a:r>
                      <a:r>
                        <a:rPr lang="en-GB" sz="400" u="none" strike="noStrike">
                          <a:effectLst/>
                        </a:rPr>
                        <a:t> or 2nd cycle integrated)</a:t>
                      </a:r>
                      <a:endParaRPr lang="en-GB" sz="400" b="0" i="0" u="none" strike="noStrike">
                        <a:effectLst/>
                        <a:latin typeface="Arial" panose="020B0604020202020204" pitchFamily="34" charset="0"/>
                      </a:endParaRPr>
                    </a:p>
                  </a:txBody>
                  <a:tcPr marL="4173" marR="4173" marT="4173" marB="0" anchor="ctr"/>
                </a:tc>
                <a:tc>
                  <a:txBody>
                    <a:bodyPr/>
                    <a:lstStyle/>
                    <a:p>
                      <a:pPr algn="ctr" fontAlgn="ctr"/>
                      <a:endParaRPr lang="en-BE" sz="400" b="0" i="0" u="none" strike="noStrike">
                        <a:effectLst/>
                        <a:latin typeface="Arial" panose="020B0604020202020204" pitchFamily="34" charset="0"/>
                      </a:endParaRPr>
                    </a:p>
                  </a:txBody>
                  <a:tcPr marL="4173" marR="4173" marT="4173" marB="0" anchor="ctr"/>
                </a:tc>
                <a:extLst>
                  <a:ext uri="{0D108BD9-81ED-4DB2-BD59-A6C34878D82A}">
                    <a16:rowId xmlns:a16="http://schemas.microsoft.com/office/drawing/2014/main" val="623140535"/>
                  </a:ext>
                </a:extLst>
              </a:tr>
              <a:tr h="108384">
                <a:tc gridSpan="2">
                  <a:txBody>
                    <a:bodyPr/>
                    <a:lstStyle/>
                    <a:p>
                      <a:pPr algn="l" fontAlgn="b"/>
                      <a:r>
                        <a:rPr lang="en-GB" sz="500" u="none" strike="noStrike">
                          <a:effectLst/>
                        </a:rPr>
                        <a:t>Branch:</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ctr"/>
                      <a:r>
                        <a:rPr lang="en-BE" sz="500" u="none" strike="noStrike">
                          <a:effectLst/>
                        </a:rPr>
                        <a:t>5</a:t>
                      </a:r>
                      <a:endParaRPr lang="en-BE" sz="500" b="0" i="0" u="none" strike="noStrike">
                        <a:effectLst/>
                        <a:latin typeface="Arial" panose="020B0604020202020204" pitchFamily="34" charset="0"/>
                      </a:endParaRPr>
                    </a:p>
                  </a:txBody>
                  <a:tcPr marL="4173" marR="4173" marT="4173" marB="0" anchor="ctr"/>
                </a:tc>
                <a:tc>
                  <a:txBody>
                    <a:bodyPr/>
                    <a:lstStyle/>
                    <a:p>
                      <a:pPr algn="l" fontAlgn="b"/>
                      <a:r>
                        <a:rPr lang="en-GB" sz="500" u="none" strike="noStrike">
                          <a:effectLst/>
                        </a:rPr>
                        <a:t>  U</a:t>
                      </a:r>
                      <a:endParaRPr lang="en-GB" sz="500" b="0" i="0" u="none" strike="noStrike">
                        <a:effectLst/>
                        <a:latin typeface="Arial" panose="020B0604020202020204" pitchFamily="34" charset="0"/>
                      </a:endParaRPr>
                    </a:p>
                  </a:txBody>
                  <a:tcPr marL="4173" marR="4173" marT="4173" marB="0" anchor="b"/>
                </a:tc>
                <a:tc rowSpan="2">
                  <a:txBody>
                    <a:bodyPr/>
                    <a:lstStyle/>
                    <a:p>
                      <a:pPr algn="ctr" fontAlgn="ctr"/>
                      <a:r>
                        <a:rPr lang="en-GB" sz="500" u="none" strike="noStrike">
                          <a:effectLst/>
                        </a:rPr>
                        <a:t>Int</a:t>
                      </a:r>
                      <a:endParaRPr lang="en-GB" sz="500" b="0" i="0" u="none" strike="noStrike">
                        <a:effectLst/>
                        <a:latin typeface="Arial" panose="020B0604020202020204" pitchFamily="34" charset="0"/>
                      </a:endParaRPr>
                    </a:p>
                  </a:txBody>
                  <a:tcPr marL="4173" marR="4173" marT="4173" marB="0" anchor="ctr"/>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2750472782"/>
                  </a:ext>
                </a:extLst>
              </a:tr>
              <a:tr h="108384">
                <a:tc gridSpan="2">
                  <a:txBody>
                    <a:bodyPr/>
                    <a:lstStyle/>
                    <a:p>
                      <a:pPr algn="l" fontAlgn="b"/>
                      <a:r>
                        <a:rPr lang="en-GB" sz="500" u="none" strike="noStrike">
                          <a:effectLst/>
                        </a:rPr>
                        <a:t>School representative:</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l" fontAlgn="b"/>
                      <a:r>
                        <a:rPr lang="en-GB" sz="500" u="none" strike="noStrike">
                          <a:effectLst/>
                        </a:rPr>
                        <a:t>NN</a:t>
                      </a:r>
                      <a:endParaRPr lang="en-GB"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ctr"/>
                      <a:r>
                        <a:rPr lang="en-BE" sz="500" u="none" strike="noStrike">
                          <a:effectLst/>
                        </a:rPr>
                        <a:t>300</a:t>
                      </a:r>
                      <a:endParaRPr lang="en-BE" sz="500" b="0" i="0" u="none" strike="noStrike">
                        <a:effectLst/>
                        <a:latin typeface="Arial" panose="020B0604020202020204" pitchFamily="34" charset="0"/>
                      </a:endParaRPr>
                    </a:p>
                  </a:txBody>
                  <a:tcPr marL="4173" marR="4173" marT="4173" marB="0" anchor="ctr"/>
                </a:tc>
                <a:tc>
                  <a:txBody>
                    <a:bodyPr/>
                    <a:lstStyle/>
                    <a:p>
                      <a:pPr algn="l" fontAlgn="b"/>
                      <a:r>
                        <a:rPr lang="en-GB" sz="500" u="none" strike="noStrike">
                          <a:effectLst/>
                        </a:rPr>
                        <a:t>ECTS</a:t>
                      </a:r>
                      <a:endParaRPr lang="en-GB" sz="500" b="0" i="0" u="none" strike="noStrike">
                        <a:effectLst/>
                        <a:latin typeface="Arial" panose="020B0604020202020204" pitchFamily="34" charset="0"/>
                      </a:endParaRPr>
                    </a:p>
                  </a:txBody>
                  <a:tcPr marL="4173" marR="4173" marT="4173" marB="0" anchor="b"/>
                </a:tc>
                <a:tc vMerge="1">
                  <a:txBody>
                    <a:bodyPr/>
                    <a:lstStyle/>
                    <a:p>
                      <a:endParaRPr lang="LID4096"/>
                    </a:p>
                  </a:txBody>
                  <a:tcPr/>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4117520205"/>
                  </a:ext>
                </a:extLst>
              </a:tr>
              <a:tr h="108384">
                <a:tc gridSpan="2">
                  <a:txBody>
                    <a:bodyPr/>
                    <a:lstStyle/>
                    <a:p>
                      <a:pPr algn="l" fontAlgn="b"/>
                      <a:r>
                        <a:rPr lang="en-GB" sz="500" u="none" strike="noStrike">
                          <a:effectLst/>
                        </a:rPr>
                        <a:t>Date:</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l" fontAlgn="b"/>
                      <a:r>
                        <a:rPr lang="en-GB" sz="500" u="none" strike="noStrike">
                          <a:effectLst/>
                        </a:rPr>
                        <a:t>June 2007</a:t>
                      </a:r>
                      <a:endParaRPr lang="en-GB"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1387484289"/>
                  </a:ext>
                </a:extLst>
              </a:tr>
              <a:tr h="108384">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1350555056"/>
                  </a:ext>
                </a:extLst>
              </a:tr>
              <a:tr h="113312">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4232339651"/>
                  </a:ext>
                </a:extLst>
              </a:tr>
              <a:tr h="104689">
                <a:tc gridSpan="5">
                  <a:txBody>
                    <a:bodyPr/>
                    <a:lstStyle/>
                    <a:p>
                      <a:pPr algn="ctr" fontAlgn="ctr"/>
                      <a:r>
                        <a:rPr lang="en-GB" sz="500" u="none" strike="noStrike">
                          <a:effectLst/>
                        </a:rPr>
                        <a:t>Classification of Courses</a:t>
                      </a:r>
                      <a:endParaRPr lang="en-GB" sz="500" b="0" i="0" u="none" strike="noStrike">
                        <a:effectLst/>
                        <a:latin typeface="Arial" panose="020B0604020202020204" pitchFamily="34" charset="0"/>
                      </a:endParaRPr>
                    </a:p>
                  </a:txBody>
                  <a:tcPr marL="4173" marR="4173" marT="4173" marB="0" anchor="ctr"/>
                </a:tc>
                <a:tc hMerge="1">
                  <a:txBody>
                    <a:bodyPr/>
                    <a:lstStyle/>
                    <a:p>
                      <a:endParaRPr lang="LID4096"/>
                    </a:p>
                  </a:txBody>
                  <a:tcPr/>
                </a:tc>
                <a:tc hMerge="1">
                  <a:txBody>
                    <a:bodyPr/>
                    <a:lstStyle/>
                    <a:p>
                      <a:endParaRPr lang="LID4096"/>
                    </a:p>
                  </a:txBody>
                  <a:tcPr/>
                </a:tc>
                <a:tc hMerge="1">
                  <a:txBody>
                    <a:bodyPr/>
                    <a:lstStyle/>
                    <a:p>
                      <a:endParaRPr lang="LID4096"/>
                    </a:p>
                  </a:txBody>
                  <a:tcPr/>
                </a:tc>
                <a:tc hMerge="1">
                  <a:txBody>
                    <a:bodyPr/>
                    <a:lstStyle/>
                    <a:p>
                      <a:endParaRPr lang="LID4096"/>
                    </a:p>
                  </a:txBody>
                  <a:tcPr/>
                </a:tc>
                <a:tc gridSpan="3">
                  <a:txBody>
                    <a:bodyPr/>
                    <a:lstStyle/>
                    <a:p>
                      <a:pPr algn="l" fontAlgn="ctr"/>
                      <a:r>
                        <a:rPr lang="en-GB" sz="500" u="none" strike="noStrike">
                          <a:effectLst/>
                        </a:rPr>
                        <a:t>Units: ECTS</a:t>
                      </a:r>
                      <a:endParaRPr lang="en-GB" sz="500" b="0" i="0" u="none" strike="noStrike">
                        <a:effectLst/>
                        <a:latin typeface="Arial" panose="020B0604020202020204" pitchFamily="34" charset="0"/>
                      </a:endParaRPr>
                    </a:p>
                  </a:txBody>
                  <a:tcPr marL="4173" marR="4173" marT="4173" marB="0" anchor="ctr"/>
                </a:tc>
                <a:tc hMerge="1">
                  <a:txBody>
                    <a:bodyPr/>
                    <a:lstStyle/>
                    <a:p>
                      <a:endParaRPr lang="LID4096"/>
                    </a:p>
                  </a:txBody>
                  <a:tcPr/>
                </a:tc>
                <a:tc hMerge="1">
                  <a:txBody>
                    <a:bodyPr/>
                    <a:lstStyle/>
                    <a:p>
                      <a:endParaRPr lang="LID4096"/>
                    </a:p>
                  </a:txBody>
                  <a:tcPr/>
                </a:tc>
                <a:extLst>
                  <a:ext uri="{0D108BD9-81ED-4DB2-BD59-A6C34878D82A}">
                    <a16:rowId xmlns:a16="http://schemas.microsoft.com/office/drawing/2014/main" val="4197966461"/>
                  </a:ext>
                </a:extLst>
              </a:tr>
              <a:tr h="104689">
                <a:tc rowSpan="2">
                  <a:txBody>
                    <a:bodyPr/>
                    <a:lstStyle/>
                    <a:p>
                      <a:pPr algn="ctr" fontAlgn="ctr"/>
                      <a:r>
                        <a:rPr lang="en-GB" sz="500" u="none" strike="noStrike">
                          <a:effectLst/>
                        </a:rPr>
                        <a:t>Nº</a:t>
                      </a:r>
                      <a:endParaRPr lang="en-GB" sz="500" b="0" i="0" u="none" strike="noStrike">
                        <a:effectLst/>
                        <a:latin typeface="Arial" panose="020B0604020202020204" pitchFamily="34" charset="0"/>
                      </a:endParaRPr>
                    </a:p>
                  </a:txBody>
                  <a:tcPr marL="4173" marR="4173" marT="4173" marB="0" anchor="ctr"/>
                </a:tc>
                <a:tc rowSpan="2" gridSpan="2">
                  <a:txBody>
                    <a:bodyPr/>
                    <a:lstStyle/>
                    <a:p>
                      <a:pPr algn="ctr" fontAlgn="ctr"/>
                      <a:r>
                        <a:rPr lang="en-GB" sz="500" u="none" strike="noStrike">
                          <a:effectLst/>
                        </a:rPr>
                        <a:t>Course</a:t>
                      </a:r>
                      <a:endParaRPr lang="en-GB" sz="500" b="0" i="0" u="none" strike="noStrike">
                        <a:effectLst/>
                        <a:latin typeface="Arial" panose="020B0604020202020204" pitchFamily="34" charset="0"/>
                      </a:endParaRPr>
                    </a:p>
                  </a:txBody>
                  <a:tcPr marL="4173" marR="4173" marT="4173" marB="0" anchor="ctr"/>
                </a:tc>
                <a:tc rowSpan="2" hMerge="1">
                  <a:txBody>
                    <a:bodyPr/>
                    <a:lstStyle/>
                    <a:p>
                      <a:endParaRPr lang="LID4096"/>
                    </a:p>
                  </a:txBody>
                  <a:tcPr/>
                </a:tc>
                <a:tc gridSpan="2">
                  <a:txBody>
                    <a:bodyPr/>
                    <a:lstStyle/>
                    <a:p>
                      <a:pPr algn="ctr" fontAlgn="b"/>
                      <a:r>
                        <a:rPr lang="en-GB" sz="500" u="none" strike="noStrike">
                          <a:effectLst/>
                        </a:rPr>
                        <a:t>Basic Sciences</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rowSpan="2">
                  <a:txBody>
                    <a:bodyPr/>
                    <a:lstStyle/>
                    <a:p>
                      <a:pPr algn="ctr" fontAlgn="b"/>
                      <a:r>
                        <a:rPr lang="en-GB" sz="500" u="none" strike="noStrike">
                          <a:effectLst/>
                        </a:rPr>
                        <a:t>Eng. Subjects</a:t>
                      </a:r>
                      <a:endParaRPr lang="en-GB" sz="500" b="0" i="0" u="none" strike="noStrike">
                        <a:effectLst/>
                        <a:latin typeface="Arial" panose="020B0604020202020204" pitchFamily="34" charset="0"/>
                      </a:endParaRPr>
                    </a:p>
                  </a:txBody>
                  <a:tcPr marL="4173" marR="4173" marT="4173" marB="0" anchor="b"/>
                </a:tc>
                <a:tc rowSpan="2">
                  <a:txBody>
                    <a:bodyPr/>
                    <a:lstStyle/>
                    <a:p>
                      <a:pPr algn="ctr" fontAlgn="b"/>
                      <a:r>
                        <a:rPr lang="en-GB" sz="500" u="none" strike="noStrike">
                          <a:effectLst/>
                        </a:rPr>
                        <a:t>Non Tech. Subjects</a:t>
                      </a:r>
                      <a:endParaRPr lang="en-GB" sz="500" b="0" i="0" u="none" strike="noStrike">
                        <a:effectLst/>
                        <a:latin typeface="Arial" panose="020B0604020202020204" pitchFamily="34" charset="0"/>
                      </a:endParaRPr>
                    </a:p>
                  </a:txBody>
                  <a:tcPr marL="4173" marR="4173" marT="4173" marB="0" anchor="b"/>
                </a:tc>
                <a:tc rowSpan="2">
                  <a:txBody>
                    <a:bodyPr/>
                    <a:lstStyle/>
                    <a:p>
                      <a:pPr algn="ctr" fontAlgn="ctr"/>
                      <a:r>
                        <a:rPr lang="en-GB" sz="500" u="none" strike="noStrike">
                          <a:effectLst/>
                        </a:rPr>
                        <a:t>Total</a:t>
                      </a:r>
                      <a:endParaRPr lang="en-GB" sz="500" b="0" i="0" u="none" strike="noStrike">
                        <a:effectLst/>
                        <a:latin typeface="Arial" panose="020B0604020202020204" pitchFamily="34" charset="0"/>
                      </a:endParaRPr>
                    </a:p>
                  </a:txBody>
                  <a:tcPr marL="4173" marR="4173" marT="4173" marB="0" anchor="ctr"/>
                </a:tc>
                <a:extLst>
                  <a:ext uri="{0D108BD9-81ED-4DB2-BD59-A6C34878D82A}">
                    <a16:rowId xmlns:a16="http://schemas.microsoft.com/office/drawing/2014/main" val="1940863620"/>
                  </a:ext>
                </a:extLst>
              </a:tr>
              <a:tr h="197062">
                <a:tc vMerge="1">
                  <a:txBody>
                    <a:bodyPr/>
                    <a:lstStyle/>
                    <a:p>
                      <a:endParaRPr lang="LID4096"/>
                    </a:p>
                  </a:txBody>
                  <a:tcPr/>
                </a:tc>
                <a:tc gridSpan="2" vMerge="1">
                  <a:txBody>
                    <a:bodyPr/>
                    <a:lstStyle/>
                    <a:p>
                      <a:endParaRPr lang="LID4096"/>
                    </a:p>
                  </a:txBody>
                  <a:tcPr/>
                </a:tc>
                <a:tc hMerge="1" vMerge="1">
                  <a:txBody>
                    <a:bodyPr/>
                    <a:lstStyle/>
                    <a:p>
                      <a:endParaRPr lang="LID4096"/>
                    </a:p>
                  </a:txBody>
                  <a:tcPr/>
                </a:tc>
                <a:tc>
                  <a:txBody>
                    <a:bodyPr/>
                    <a:lstStyle/>
                    <a:p>
                      <a:pPr algn="ctr" fontAlgn="b"/>
                      <a:r>
                        <a:rPr lang="en-GB" sz="500" u="none" strike="noStrike">
                          <a:effectLst/>
                        </a:rPr>
                        <a:t>Maths</a:t>
                      </a:r>
                      <a:endParaRPr lang="en-GB" sz="500" b="0" i="0" u="none" strike="noStrike">
                        <a:effectLst/>
                        <a:latin typeface="Arial" panose="020B0604020202020204" pitchFamily="34" charset="0"/>
                      </a:endParaRPr>
                    </a:p>
                  </a:txBody>
                  <a:tcPr marL="4173" marR="4173" marT="4173" marB="0" anchor="b"/>
                </a:tc>
                <a:tc>
                  <a:txBody>
                    <a:bodyPr/>
                    <a:lstStyle/>
                    <a:p>
                      <a:pPr algn="ctr" fontAlgn="b"/>
                      <a:r>
                        <a:rPr lang="en-GB" sz="500" u="none" strike="noStrike">
                          <a:effectLst/>
                        </a:rPr>
                        <a:t>Others</a:t>
                      </a:r>
                      <a:endParaRPr lang="en-GB" sz="500" b="0" i="0" u="none" strike="noStrike">
                        <a:effectLst/>
                        <a:latin typeface="Arial" panose="020B0604020202020204" pitchFamily="34" charset="0"/>
                      </a:endParaRPr>
                    </a:p>
                  </a:txBody>
                  <a:tcPr marL="4173" marR="4173" marT="4173" marB="0" anchor="b"/>
                </a:tc>
                <a:tc vMerge="1">
                  <a:txBody>
                    <a:bodyPr/>
                    <a:lstStyle/>
                    <a:p>
                      <a:endParaRPr lang="LID4096"/>
                    </a:p>
                  </a:txBody>
                  <a:tcPr/>
                </a:tc>
                <a:tc vMerge="1">
                  <a:txBody>
                    <a:bodyPr/>
                    <a:lstStyle/>
                    <a:p>
                      <a:endParaRPr lang="LID4096"/>
                    </a:p>
                  </a:txBody>
                  <a:tcPr/>
                </a:tc>
                <a:tc vMerge="1">
                  <a:txBody>
                    <a:bodyPr/>
                    <a:lstStyle/>
                    <a:p>
                      <a:endParaRPr lang="LID4096"/>
                    </a:p>
                  </a:txBody>
                  <a:tcPr/>
                </a:tc>
                <a:extLst>
                  <a:ext uri="{0D108BD9-81ED-4DB2-BD59-A6C34878D82A}">
                    <a16:rowId xmlns:a16="http://schemas.microsoft.com/office/drawing/2014/main" val="2476866574"/>
                  </a:ext>
                </a:extLst>
              </a:tr>
              <a:tr h="108384">
                <a:tc>
                  <a:txBody>
                    <a:bodyPr/>
                    <a:lstStyle/>
                    <a:p>
                      <a:pPr algn="ctr" fontAlgn="b"/>
                      <a:r>
                        <a:rPr lang="en-BE" sz="500" u="none" strike="noStrike">
                          <a:effectLst/>
                        </a:rPr>
                        <a:t>1</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Anatomy and Histology</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2770564731"/>
                  </a:ext>
                </a:extLst>
              </a:tr>
              <a:tr h="108384">
                <a:tc>
                  <a:txBody>
                    <a:bodyPr/>
                    <a:lstStyle/>
                    <a:p>
                      <a:pPr algn="ctr" fontAlgn="b"/>
                      <a:r>
                        <a:rPr lang="en-BE" sz="500" u="none" strike="noStrike">
                          <a:effectLst/>
                        </a:rPr>
                        <a:t>2</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Differential and Integral Calculus I</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2907919593"/>
                  </a:ext>
                </a:extLst>
              </a:tr>
              <a:tr h="108384">
                <a:tc>
                  <a:txBody>
                    <a:bodyPr/>
                    <a:lstStyle/>
                    <a:p>
                      <a:pPr algn="ctr" fontAlgn="b"/>
                      <a:r>
                        <a:rPr lang="en-BE" sz="500" u="none" strike="noStrike">
                          <a:effectLst/>
                        </a:rPr>
                        <a:t>3</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Programming</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3915547920"/>
                  </a:ext>
                </a:extLst>
              </a:tr>
              <a:tr h="108384">
                <a:tc>
                  <a:txBody>
                    <a:bodyPr/>
                    <a:lstStyle/>
                    <a:p>
                      <a:pPr algn="ctr" fontAlgn="b"/>
                      <a:r>
                        <a:rPr lang="en-BE" sz="500" u="none" strike="noStrike">
                          <a:effectLst/>
                        </a:rPr>
                        <a:t>4</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Introd. to Biomedical Engineering</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198402654"/>
                  </a:ext>
                </a:extLst>
              </a:tr>
              <a:tr h="108384">
                <a:tc>
                  <a:txBody>
                    <a:bodyPr/>
                    <a:lstStyle/>
                    <a:p>
                      <a:pPr algn="ctr" fontAlgn="b"/>
                      <a:r>
                        <a:rPr lang="en-BE" sz="500" u="none" strike="noStrike">
                          <a:effectLst/>
                        </a:rPr>
                        <a:t>5</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Linear Algebra</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593814413"/>
                  </a:ext>
                </a:extLst>
              </a:tr>
              <a:tr h="108384">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Bio-electricity</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4.5</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4.5</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1289147922"/>
                  </a:ext>
                </a:extLst>
              </a:tr>
              <a:tr h="108384">
                <a:tc>
                  <a:txBody>
                    <a:bodyPr/>
                    <a:lstStyle/>
                    <a:p>
                      <a:pPr algn="ctr" fontAlgn="b"/>
                      <a:r>
                        <a:rPr lang="en-BE" sz="500" u="none" strike="noStrike">
                          <a:effectLst/>
                        </a:rPr>
                        <a:t>7</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Differential and Integral Calculus II</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7.5</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7.5</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2769383967"/>
                  </a:ext>
                </a:extLst>
              </a:tr>
              <a:tr h="108384">
                <a:tc>
                  <a:txBody>
                    <a:bodyPr/>
                    <a:lstStyle/>
                    <a:p>
                      <a:pPr algn="ctr" fontAlgn="b"/>
                      <a:r>
                        <a:rPr lang="en-BE" sz="500" u="none" strike="noStrike">
                          <a:effectLst/>
                        </a:rPr>
                        <a:t>8</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Mechanics and Waves</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2</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4</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3825035781"/>
                  </a:ext>
                </a:extLst>
              </a:tr>
              <a:tr h="108384">
                <a:tc>
                  <a:txBody>
                    <a:bodyPr/>
                    <a:lstStyle/>
                    <a:p>
                      <a:pPr algn="ctr" fontAlgn="b"/>
                      <a:r>
                        <a:rPr lang="en-BE" sz="500" u="none" strike="noStrike">
                          <a:effectLst/>
                        </a:rPr>
                        <a:t>9</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Chemistry</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2409451792"/>
                  </a:ext>
                </a:extLst>
              </a:tr>
              <a:tr h="108384">
                <a:tc>
                  <a:txBody>
                    <a:bodyPr/>
                    <a:lstStyle/>
                    <a:p>
                      <a:pPr algn="ctr" fontAlgn="b"/>
                      <a:r>
                        <a:rPr lang="en-BE" sz="500" u="none" strike="noStrike">
                          <a:effectLst/>
                        </a:rPr>
                        <a:t>10</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Circuit Theory and Electronics Fund.</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4164465633"/>
                  </a:ext>
                </a:extLst>
              </a:tr>
              <a:tr h="108384">
                <a:tc>
                  <a:txBody>
                    <a:bodyPr/>
                    <a:lstStyle/>
                    <a:p>
                      <a:pPr algn="ctr" fontAlgn="b"/>
                      <a:r>
                        <a:rPr lang="en-BE" sz="500" u="none" strike="noStrike">
                          <a:effectLst/>
                        </a:rPr>
                        <a:t>11</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Analysis II</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1962708101"/>
                  </a:ext>
                </a:extLst>
              </a:tr>
              <a:tr h="108384">
                <a:tc>
                  <a:txBody>
                    <a:bodyPr/>
                    <a:lstStyle/>
                    <a:p>
                      <a:pPr algn="ctr" fontAlgn="b"/>
                      <a:r>
                        <a:rPr lang="en-BE" sz="500" u="none" strike="noStrike">
                          <a:effectLst/>
                        </a:rPr>
                        <a:t>12</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Biochemistry and Molecular Biology</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331236943"/>
                  </a:ext>
                </a:extLst>
              </a:tr>
              <a:tr h="108384">
                <a:tc>
                  <a:txBody>
                    <a:bodyPr/>
                    <a:lstStyle/>
                    <a:p>
                      <a:pPr algn="ctr" fontAlgn="b"/>
                      <a:r>
                        <a:rPr lang="en-BE" sz="500" u="none" strike="noStrike">
                          <a:effectLst/>
                        </a:rPr>
                        <a:t>13</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Systems Physiology</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2987427275"/>
                  </a:ext>
                </a:extLst>
              </a:tr>
              <a:tr h="108384">
                <a:tc>
                  <a:txBody>
                    <a:bodyPr/>
                    <a:lstStyle/>
                    <a:p>
                      <a:pPr algn="ctr" fontAlgn="b"/>
                      <a:r>
                        <a:rPr lang="en-BE" sz="500" u="none" strike="noStrike">
                          <a:effectLst/>
                        </a:rPr>
                        <a:t>14</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Computational Mathematics</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4254052431"/>
                  </a:ext>
                </a:extLst>
              </a:tr>
              <a:tr h="108384">
                <a:tc>
                  <a:txBody>
                    <a:bodyPr/>
                    <a:lstStyle/>
                    <a:p>
                      <a:pPr algn="ctr" fontAlgn="b"/>
                      <a:r>
                        <a:rPr lang="en-BE" sz="500" u="none" strike="noStrike">
                          <a:effectLst/>
                        </a:rPr>
                        <a:t>15</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Thermodynamics</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1345695951"/>
                  </a:ext>
                </a:extLst>
              </a:tr>
              <a:tr h="108384">
                <a:tc>
                  <a:txBody>
                    <a:bodyPr/>
                    <a:lstStyle/>
                    <a:p>
                      <a:pPr algn="ctr" fontAlgn="b"/>
                      <a:r>
                        <a:rPr lang="en-BE" sz="500" u="none" strike="noStrike">
                          <a:effectLst/>
                        </a:rPr>
                        <a:t>16</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Electromagnetism and Optics</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900074603"/>
                  </a:ext>
                </a:extLst>
              </a:tr>
              <a:tr h="108384">
                <a:tc>
                  <a:txBody>
                    <a:bodyPr/>
                    <a:lstStyle/>
                    <a:p>
                      <a:pPr algn="ctr" fontAlgn="b"/>
                      <a:r>
                        <a:rPr lang="en-BE" sz="500" u="none" strike="noStrike">
                          <a:effectLst/>
                        </a:rPr>
                        <a:t>17</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Data Bases and Algorithms</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4054963189"/>
                  </a:ext>
                </a:extLst>
              </a:tr>
              <a:tr h="108384">
                <a:tc>
                  <a:txBody>
                    <a:bodyPr/>
                    <a:lstStyle/>
                    <a:p>
                      <a:pPr algn="ctr" fontAlgn="b"/>
                      <a:r>
                        <a:rPr lang="en-BE" sz="500" u="none" strike="noStrike">
                          <a:effectLst/>
                        </a:rPr>
                        <a:t>18</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Metabolism and Endocrinology</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3780113119"/>
                  </a:ext>
                </a:extLst>
              </a:tr>
              <a:tr h="108384">
                <a:tc>
                  <a:txBody>
                    <a:bodyPr/>
                    <a:lstStyle/>
                    <a:p>
                      <a:pPr algn="ctr" fontAlgn="b"/>
                      <a:r>
                        <a:rPr lang="en-BE" sz="500" u="none" strike="noStrike">
                          <a:effectLst/>
                        </a:rPr>
                        <a:t>19</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Probabilities and Statistics</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1920918456"/>
                  </a:ext>
                </a:extLst>
              </a:tr>
              <a:tr h="108384">
                <a:tc>
                  <a:txBody>
                    <a:bodyPr/>
                    <a:lstStyle/>
                    <a:p>
                      <a:pPr algn="ctr" fontAlgn="b"/>
                      <a:r>
                        <a:rPr lang="en-BE" sz="500" u="none" strike="noStrike">
                          <a:effectLst/>
                        </a:rPr>
                        <a:t>20</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Organic Chemistry</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1000839531"/>
                  </a:ext>
                </a:extLst>
              </a:tr>
              <a:tr h="108384">
                <a:tc>
                  <a:txBody>
                    <a:bodyPr/>
                    <a:lstStyle/>
                    <a:p>
                      <a:pPr algn="ctr" fontAlgn="b"/>
                      <a:r>
                        <a:rPr lang="en-BE" sz="500" u="none" strike="noStrike">
                          <a:effectLst/>
                        </a:rPr>
                        <a:t>21</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Applied Mechanics</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2</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4</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1079312437"/>
                  </a:ext>
                </a:extLst>
              </a:tr>
              <a:tr h="108384">
                <a:tc>
                  <a:txBody>
                    <a:bodyPr/>
                    <a:lstStyle/>
                    <a:p>
                      <a:pPr algn="ctr" fontAlgn="b"/>
                      <a:r>
                        <a:rPr lang="en-BE" sz="500" u="none" strike="noStrike">
                          <a:effectLst/>
                        </a:rPr>
                        <a:t>22</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Solid Mechanics</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4206744680"/>
                  </a:ext>
                </a:extLst>
              </a:tr>
              <a:tr h="108384">
                <a:tc>
                  <a:txBody>
                    <a:bodyPr/>
                    <a:lstStyle/>
                    <a:p>
                      <a:pPr algn="ctr" fontAlgn="b"/>
                      <a:r>
                        <a:rPr lang="en-BE" sz="500" u="none" strike="noStrike">
                          <a:effectLst/>
                        </a:rPr>
                        <a:t>23</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Signals and Systems</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4105840570"/>
                  </a:ext>
                </a:extLst>
              </a:tr>
              <a:tr h="108384">
                <a:tc>
                  <a:txBody>
                    <a:bodyPr/>
                    <a:lstStyle/>
                    <a:p>
                      <a:pPr algn="ctr" fontAlgn="b"/>
                      <a:r>
                        <a:rPr lang="en-BE" sz="500" u="none" strike="noStrike">
                          <a:effectLst/>
                        </a:rPr>
                        <a:t>24</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Disease Mechanisms</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2577544116"/>
                  </a:ext>
                </a:extLst>
              </a:tr>
              <a:tr h="108384">
                <a:tc>
                  <a:txBody>
                    <a:bodyPr/>
                    <a:lstStyle/>
                    <a:p>
                      <a:pPr algn="ctr" fontAlgn="b"/>
                      <a:r>
                        <a:rPr lang="en-BE" sz="500" u="none" strike="noStrike">
                          <a:effectLst/>
                        </a:rPr>
                        <a:t>25</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Quantum Mechanics</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1099433627"/>
                  </a:ext>
                </a:extLst>
              </a:tr>
              <a:tr h="108384">
                <a:tc>
                  <a:txBody>
                    <a:bodyPr/>
                    <a:lstStyle/>
                    <a:p>
                      <a:pPr algn="ctr" fontAlgn="b"/>
                      <a:r>
                        <a:rPr lang="en-BE" sz="500" u="none" strike="noStrike">
                          <a:effectLst/>
                        </a:rPr>
                        <a:t>26</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Electronics</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3836424463"/>
                  </a:ext>
                </a:extLst>
              </a:tr>
              <a:tr h="108384">
                <a:tc>
                  <a:txBody>
                    <a:bodyPr/>
                    <a:lstStyle/>
                    <a:p>
                      <a:pPr algn="ctr" fontAlgn="b"/>
                      <a:r>
                        <a:rPr lang="en-BE" sz="500" u="none" strike="noStrike">
                          <a:effectLst/>
                        </a:rPr>
                        <a:t>27</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Quantum Physics</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2582187498"/>
                  </a:ext>
                </a:extLst>
              </a:tr>
              <a:tr h="108384">
                <a:tc>
                  <a:txBody>
                    <a:bodyPr/>
                    <a:lstStyle/>
                    <a:p>
                      <a:pPr algn="ctr" fontAlgn="b"/>
                      <a:r>
                        <a:rPr lang="en-BE" sz="500" u="none" strike="noStrike">
                          <a:effectLst/>
                        </a:rPr>
                        <a:t>28</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Management</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2926641027"/>
                  </a:ext>
                </a:extLst>
              </a:tr>
              <a:tr h="108384">
                <a:tc>
                  <a:txBody>
                    <a:bodyPr/>
                    <a:lstStyle/>
                    <a:p>
                      <a:pPr algn="ctr" fontAlgn="b"/>
                      <a:r>
                        <a:rPr lang="en-BE" sz="500" u="none" strike="noStrike">
                          <a:effectLst/>
                        </a:rPr>
                        <a:t>29</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Computational Mechanics</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747371384"/>
                  </a:ext>
                </a:extLst>
              </a:tr>
              <a:tr h="108384">
                <a:tc>
                  <a:txBody>
                    <a:bodyPr/>
                    <a:lstStyle/>
                    <a:p>
                      <a:pPr algn="ctr" fontAlgn="b"/>
                      <a:r>
                        <a:rPr lang="en-BE" sz="500" u="none" strike="noStrike">
                          <a:effectLst/>
                        </a:rPr>
                        <a:t>30</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Chemistry Physics</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3118034025"/>
                  </a:ext>
                </a:extLst>
              </a:tr>
              <a:tr h="108384">
                <a:tc>
                  <a:txBody>
                    <a:bodyPr/>
                    <a:lstStyle/>
                    <a:p>
                      <a:pPr algn="ctr" fontAlgn="b"/>
                      <a:r>
                        <a:rPr lang="en-BE" sz="500" u="none" strike="noStrike">
                          <a:effectLst/>
                        </a:rPr>
                        <a:t>31</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Biomaterials I</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2566661565"/>
                  </a:ext>
                </a:extLst>
              </a:tr>
              <a:tr h="108384">
                <a:tc>
                  <a:txBody>
                    <a:bodyPr/>
                    <a:lstStyle/>
                    <a:p>
                      <a:pPr algn="ctr" fontAlgn="b"/>
                      <a:r>
                        <a:rPr lang="en-BE" sz="500" u="none" strike="noStrike">
                          <a:effectLst/>
                        </a:rPr>
                        <a:t>32</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Biomechanics</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1373984155"/>
                  </a:ext>
                </a:extLst>
              </a:tr>
              <a:tr h="108384">
                <a:tc>
                  <a:txBody>
                    <a:bodyPr/>
                    <a:lstStyle/>
                    <a:p>
                      <a:pPr algn="ctr" fontAlgn="b"/>
                      <a:r>
                        <a:rPr lang="en-BE" sz="500" u="none" strike="noStrike">
                          <a:effectLst/>
                        </a:rPr>
                        <a:t>33</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Biomolecular and Cellular Engineering</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658687091"/>
                  </a:ext>
                </a:extLst>
              </a:tr>
              <a:tr h="108384">
                <a:tc>
                  <a:txBody>
                    <a:bodyPr/>
                    <a:lstStyle/>
                    <a:p>
                      <a:pPr algn="ctr" fontAlgn="b"/>
                      <a:r>
                        <a:rPr lang="en-BE" sz="500" u="none" strike="noStrike">
                          <a:effectLst/>
                        </a:rPr>
                        <a:t>34</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Genetics Engineering</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1899830516"/>
                  </a:ext>
                </a:extLst>
              </a:tr>
              <a:tr h="108384">
                <a:tc>
                  <a:txBody>
                    <a:bodyPr/>
                    <a:lstStyle/>
                    <a:p>
                      <a:pPr algn="ctr" fontAlgn="b"/>
                      <a:r>
                        <a:rPr lang="en-BE" sz="500" u="none" strike="noStrike">
                          <a:effectLst/>
                        </a:rPr>
                        <a:t>35</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Instrumentation and Signal Acquisition</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586765646"/>
                  </a:ext>
                </a:extLst>
              </a:tr>
              <a:tr h="108384">
                <a:tc>
                  <a:txBody>
                    <a:bodyPr/>
                    <a:lstStyle/>
                    <a:p>
                      <a:pPr algn="ctr" fontAlgn="b"/>
                      <a:r>
                        <a:rPr lang="en-BE" sz="500" u="none" strike="noStrike">
                          <a:effectLst/>
                        </a:rPr>
                        <a:t>36</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Biomaterials II</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2376120623"/>
                  </a:ext>
                </a:extLst>
              </a:tr>
              <a:tr h="108384">
                <a:tc>
                  <a:txBody>
                    <a:bodyPr/>
                    <a:lstStyle/>
                    <a:p>
                      <a:pPr algn="ctr" fontAlgn="b"/>
                      <a:r>
                        <a:rPr lang="en-BE" sz="500" u="none" strike="noStrike">
                          <a:effectLst/>
                        </a:rPr>
                        <a:t>37</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Tissue Biomechanics</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2025287678"/>
                  </a:ext>
                </a:extLst>
              </a:tr>
              <a:tr h="108384">
                <a:tc>
                  <a:txBody>
                    <a:bodyPr/>
                    <a:lstStyle/>
                    <a:p>
                      <a:pPr algn="ctr" fontAlgn="b"/>
                      <a:r>
                        <a:rPr lang="en-BE" sz="500" u="none" strike="noStrike">
                          <a:effectLst/>
                        </a:rPr>
                        <a:t>38</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Robotics</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3512957501"/>
                  </a:ext>
                </a:extLst>
              </a:tr>
              <a:tr h="108384">
                <a:tc>
                  <a:txBody>
                    <a:bodyPr/>
                    <a:lstStyle/>
                    <a:p>
                      <a:pPr algn="ctr" fontAlgn="b"/>
                      <a:r>
                        <a:rPr lang="en-BE" sz="500" u="none" strike="noStrike">
                          <a:effectLst/>
                        </a:rPr>
                        <a:t>39</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Strategic and Commercial Managment</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589594983"/>
                  </a:ext>
                </a:extLst>
              </a:tr>
              <a:tr h="108384">
                <a:tc>
                  <a:txBody>
                    <a:bodyPr/>
                    <a:lstStyle/>
                    <a:p>
                      <a:pPr algn="ctr" fontAlgn="b"/>
                      <a:r>
                        <a:rPr lang="en-BE" sz="500" u="none" strike="noStrike">
                          <a:effectLst/>
                        </a:rPr>
                        <a:t>40</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Digital Processing of Signals</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2891075999"/>
                  </a:ext>
                </a:extLst>
              </a:tr>
              <a:tr h="108384">
                <a:tc>
                  <a:txBody>
                    <a:bodyPr/>
                    <a:lstStyle/>
                    <a:p>
                      <a:pPr algn="ctr" fontAlgn="b"/>
                      <a:r>
                        <a:rPr lang="en-BE" sz="500" u="none" strike="noStrike">
                          <a:effectLst/>
                        </a:rPr>
                        <a:t>41</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Bioinformatics</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2355326415"/>
                  </a:ext>
                </a:extLst>
              </a:tr>
              <a:tr h="108384">
                <a:tc>
                  <a:txBody>
                    <a:bodyPr/>
                    <a:lstStyle/>
                    <a:p>
                      <a:pPr algn="ctr" fontAlgn="b"/>
                      <a:r>
                        <a:rPr lang="en-BE" sz="500" u="none" strike="noStrike">
                          <a:effectLst/>
                        </a:rPr>
                        <a:t>42</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Physics of Radiation</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2513591224"/>
                  </a:ext>
                </a:extLst>
              </a:tr>
              <a:tr h="108384">
                <a:tc>
                  <a:txBody>
                    <a:bodyPr/>
                    <a:lstStyle/>
                    <a:p>
                      <a:pPr algn="ctr" fontAlgn="b"/>
                      <a:r>
                        <a:rPr lang="en-BE" sz="500" u="none" strike="noStrike">
                          <a:effectLst/>
                        </a:rPr>
                        <a:t>43</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Imagiology Technology</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2030928778"/>
                  </a:ext>
                </a:extLst>
              </a:tr>
              <a:tr h="113312">
                <a:tc>
                  <a:txBody>
                    <a:bodyPr/>
                    <a:lstStyle/>
                    <a:p>
                      <a:pPr algn="ctr" fontAlgn="b"/>
                      <a:r>
                        <a:rPr lang="en-BE" sz="500" u="none" strike="noStrike">
                          <a:effectLst/>
                        </a:rPr>
                        <a:t>44</a:t>
                      </a:r>
                      <a:endParaRPr lang="en-BE" sz="500" b="0" i="0" u="none" strike="noStrike">
                        <a:effectLst/>
                        <a:latin typeface="Arial" panose="020B0604020202020204" pitchFamily="34" charset="0"/>
                      </a:endParaRPr>
                    </a:p>
                  </a:txBody>
                  <a:tcPr marL="4173" marR="4173" marT="4173" marB="0" anchor="b"/>
                </a:tc>
                <a:tc gridSpan="2">
                  <a:txBody>
                    <a:bodyPr/>
                    <a:lstStyle/>
                    <a:p>
                      <a:pPr algn="l" fontAlgn="b"/>
                      <a:r>
                        <a:rPr lang="en-GB" sz="500" u="none" strike="noStrike">
                          <a:effectLst/>
                        </a:rPr>
                        <a:t>Thesis</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38</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4</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42</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2034099546"/>
                  </a:ext>
                </a:extLst>
              </a:tr>
              <a:tr h="113312">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876475302"/>
                  </a:ext>
                </a:extLst>
              </a:tr>
              <a:tr h="113312">
                <a:tc>
                  <a:txBody>
                    <a:bodyPr/>
                    <a:lstStyle/>
                    <a:p>
                      <a:pPr algn="l" fontAlgn="b"/>
                      <a:r>
                        <a:rPr lang="en-GB" sz="500" u="none" strike="noStrike">
                          <a:effectLst/>
                        </a:rPr>
                        <a:t>Total</a:t>
                      </a:r>
                      <a:endParaRPr lang="en-GB"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41.5</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46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196.5</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16</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300</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3067846636"/>
                  </a:ext>
                </a:extLst>
              </a:tr>
              <a:tr h="113312">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extLst>
                  <a:ext uri="{0D108BD9-81ED-4DB2-BD59-A6C34878D82A}">
                    <a16:rowId xmlns:a16="http://schemas.microsoft.com/office/drawing/2014/main" val="2964319184"/>
                  </a:ext>
                </a:extLst>
              </a:tr>
              <a:tr h="113312">
                <a:tc gridSpan="2">
                  <a:txBody>
                    <a:bodyPr/>
                    <a:lstStyle/>
                    <a:p>
                      <a:pPr algn="l" fontAlgn="b"/>
                      <a:r>
                        <a:rPr lang="en-GB" sz="500" u="none" strike="noStrike">
                          <a:effectLst/>
                        </a:rPr>
                        <a:t>Percentages</a:t>
                      </a:r>
                      <a:endParaRPr lang="en-GB" sz="500" b="0" i="0" u="none" strike="noStrike">
                        <a:effectLst/>
                        <a:latin typeface="Arial" panose="020B0604020202020204" pitchFamily="34" charset="0"/>
                      </a:endParaRPr>
                    </a:p>
                  </a:txBody>
                  <a:tcPr marL="4173" marR="4173" marT="4173" marB="0" anchor="b"/>
                </a:tc>
                <a:tc hMerge="1">
                  <a:txBody>
                    <a:bodyPr/>
                    <a:lstStyle/>
                    <a:p>
                      <a:endParaRPr lang="LID4096"/>
                    </a:p>
                  </a:txBody>
                  <a:tcPr/>
                </a:tc>
                <a:tc>
                  <a:txBody>
                    <a:bodyPr/>
                    <a:lstStyle/>
                    <a:p>
                      <a:pPr algn="l" fontAlgn="b"/>
                      <a:r>
                        <a:rPr lang="en-BE" sz="500" u="none" strike="noStrike">
                          <a:effectLst/>
                        </a:rPr>
                        <a:t> </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13.8%</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15.3%</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65.5%</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a:effectLst/>
                        </a:rPr>
                        <a:t>5.3%</a:t>
                      </a:r>
                      <a:endParaRPr lang="en-BE" sz="500" b="0" i="0" u="none" strike="noStrike">
                        <a:effectLst/>
                        <a:latin typeface="Arial" panose="020B0604020202020204" pitchFamily="34" charset="0"/>
                      </a:endParaRPr>
                    </a:p>
                  </a:txBody>
                  <a:tcPr marL="4173" marR="4173" marT="4173" marB="0" anchor="b"/>
                </a:tc>
                <a:tc>
                  <a:txBody>
                    <a:bodyPr/>
                    <a:lstStyle/>
                    <a:p>
                      <a:pPr algn="ctr" fontAlgn="b"/>
                      <a:r>
                        <a:rPr lang="en-BE" sz="500" u="none" strike="noStrike" dirty="0">
                          <a:effectLst/>
                        </a:rPr>
                        <a:t>100.0%</a:t>
                      </a:r>
                      <a:endParaRPr lang="en-BE" sz="500" b="0" i="0" u="none" strike="noStrike" dirty="0">
                        <a:effectLst/>
                        <a:latin typeface="Arial" panose="020B0604020202020204" pitchFamily="34" charset="0"/>
                      </a:endParaRPr>
                    </a:p>
                  </a:txBody>
                  <a:tcPr marL="4173" marR="4173" marT="4173" marB="0" anchor="b"/>
                </a:tc>
                <a:extLst>
                  <a:ext uri="{0D108BD9-81ED-4DB2-BD59-A6C34878D82A}">
                    <a16:rowId xmlns:a16="http://schemas.microsoft.com/office/drawing/2014/main" val="452854888"/>
                  </a:ext>
                </a:extLst>
              </a:tr>
            </a:tbl>
          </a:graphicData>
        </a:graphic>
      </p:graphicFrame>
      <p:graphicFrame>
        <p:nvGraphicFramePr>
          <p:cNvPr id="20" name="Table 20">
            <a:extLst>
              <a:ext uri="{FF2B5EF4-FFF2-40B4-BE49-F238E27FC236}">
                <a16:creationId xmlns:a16="http://schemas.microsoft.com/office/drawing/2014/main" id="{DD634C9F-7B9D-4B6A-9161-3453BD242366}"/>
              </a:ext>
            </a:extLst>
          </p:cNvPr>
          <p:cNvGraphicFramePr>
            <a:graphicFrameLocks noGrp="1"/>
          </p:cNvGraphicFramePr>
          <p:nvPr>
            <p:extLst>
              <p:ext uri="{D42A27DB-BD31-4B8C-83A1-F6EECF244321}">
                <p14:modId xmlns:p14="http://schemas.microsoft.com/office/powerpoint/2010/main" val="3572802642"/>
              </p:ext>
            </p:extLst>
          </p:nvPr>
        </p:nvGraphicFramePr>
        <p:xfrm>
          <a:off x="893717" y="2845913"/>
          <a:ext cx="7646039" cy="3166110"/>
        </p:xfrm>
        <a:graphic>
          <a:graphicData uri="http://schemas.openxmlformats.org/drawingml/2006/table">
            <a:tbl>
              <a:tblPr firstRow="1" bandRow="1">
                <a:tableStyleId>{5C22544A-7EE6-4342-B048-85BDC9FD1C3A}</a:tableStyleId>
              </a:tblPr>
              <a:tblGrid>
                <a:gridCol w="2611339">
                  <a:extLst>
                    <a:ext uri="{9D8B030D-6E8A-4147-A177-3AD203B41FA5}">
                      <a16:colId xmlns:a16="http://schemas.microsoft.com/office/drawing/2014/main" val="1301650717"/>
                    </a:ext>
                  </a:extLst>
                </a:gridCol>
                <a:gridCol w="2563781">
                  <a:extLst>
                    <a:ext uri="{9D8B030D-6E8A-4147-A177-3AD203B41FA5}">
                      <a16:colId xmlns:a16="http://schemas.microsoft.com/office/drawing/2014/main" val="3917496960"/>
                    </a:ext>
                  </a:extLst>
                </a:gridCol>
                <a:gridCol w="2470919">
                  <a:extLst>
                    <a:ext uri="{9D8B030D-6E8A-4147-A177-3AD203B41FA5}">
                      <a16:colId xmlns:a16="http://schemas.microsoft.com/office/drawing/2014/main" val="3636459492"/>
                    </a:ext>
                  </a:extLst>
                </a:gridCol>
              </a:tblGrid>
              <a:tr h="370840">
                <a:tc>
                  <a:txBody>
                    <a:bodyPr/>
                    <a:lstStyle/>
                    <a:p>
                      <a:endParaRPr lang="LID4096"/>
                    </a:p>
                  </a:txBody>
                  <a:tcPr/>
                </a:tc>
                <a:tc>
                  <a:txBody>
                    <a:bodyPr/>
                    <a:lstStyle/>
                    <a:p>
                      <a:r>
                        <a:rPr lang="en-GB" dirty="0"/>
                        <a:t>3 years</a:t>
                      </a:r>
                      <a:endParaRPr lang="LID4096" dirty="0"/>
                    </a:p>
                  </a:txBody>
                  <a:tcPr/>
                </a:tc>
                <a:tc>
                  <a:txBody>
                    <a:bodyPr/>
                    <a:lstStyle/>
                    <a:p>
                      <a:r>
                        <a:rPr lang="en-GB" sz="2625" b="1" kern="1200" dirty="0">
                          <a:solidFill>
                            <a:schemeClr val="lt1"/>
                          </a:solidFill>
                          <a:effectLst/>
                          <a:latin typeface="+mn-lt"/>
                          <a:ea typeface="+mn-ea"/>
                          <a:cs typeface="+mn-cs"/>
                        </a:rPr>
                        <a:t>&gt; 3 years</a:t>
                      </a:r>
                      <a:endParaRPr lang="LID4096" dirty="0"/>
                    </a:p>
                  </a:txBody>
                  <a:tcPr/>
                </a:tc>
                <a:extLst>
                  <a:ext uri="{0D108BD9-81ED-4DB2-BD59-A6C34878D82A}">
                    <a16:rowId xmlns:a16="http://schemas.microsoft.com/office/drawing/2014/main" val="1174112734"/>
                  </a:ext>
                </a:extLst>
              </a:tr>
              <a:tr h="370840">
                <a:tc>
                  <a:txBody>
                    <a:bodyPr/>
                    <a:lstStyle/>
                    <a:p>
                      <a:r>
                        <a:rPr lang="en-GB" sz="2625" b="0" kern="1200" dirty="0">
                          <a:solidFill>
                            <a:schemeClr val="dk1"/>
                          </a:solidFill>
                          <a:effectLst/>
                          <a:latin typeface="+mn-lt"/>
                          <a:ea typeface="+mn-ea"/>
                          <a:cs typeface="+mn-cs"/>
                        </a:rPr>
                        <a:t>Basic Sciences</a:t>
                      </a:r>
                      <a:endParaRPr lang="en-GB" sz="2625" b="1" kern="1200" dirty="0">
                        <a:solidFill>
                          <a:schemeClr val="dk1"/>
                        </a:solidFill>
                        <a:effectLst/>
                        <a:latin typeface="+mn-lt"/>
                        <a:ea typeface="+mn-ea"/>
                        <a:cs typeface="+mn-cs"/>
                      </a:endParaRPr>
                    </a:p>
                    <a:p>
                      <a:r>
                        <a:rPr lang="en-GB" sz="2625" kern="1200" dirty="0">
                          <a:solidFill>
                            <a:schemeClr val="dk1"/>
                          </a:solidFill>
                          <a:effectLst/>
                          <a:latin typeface="+mn-lt"/>
                          <a:ea typeface="+mn-ea"/>
                          <a:cs typeface="+mn-cs"/>
                        </a:rPr>
                        <a:t>(Mathematics)</a:t>
                      </a:r>
                      <a:endParaRPr lang="LID4096" dirty="0"/>
                    </a:p>
                  </a:txBody>
                  <a:tcPr/>
                </a:tc>
                <a:tc>
                  <a:txBody>
                    <a:bodyPr/>
                    <a:lstStyle/>
                    <a:p>
                      <a:r>
                        <a:rPr lang="en-GB" sz="2625" kern="1200" dirty="0">
                          <a:solidFill>
                            <a:schemeClr val="dk1"/>
                          </a:solidFill>
                          <a:effectLst/>
                          <a:latin typeface="+mn-lt"/>
                          <a:ea typeface="+mn-ea"/>
                          <a:cs typeface="+mn-cs"/>
                        </a:rPr>
                        <a:t>    ≥ 20%</a:t>
                      </a:r>
                    </a:p>
                    <a:p>
                      <a:r>
                        <a:rPr lang="en-GB" sz="2400" kern="1200" dirty="0">
                          <a:solidFill>
                            <a:schemeClr val="dk1"/>
                          </a:solidFill>
                          <a:effectLst/>
                          <a:latin typeface="+mn-lt"/>
                          <a:ea typeface="+mn-ea"/>
                          <a:cs typeface="+mn-cs"/>
                        </a:rPr>
                        <a:t>    ( ≥ 24 ECTS)</a:t>
                      </a:r>
                      <a:endParaRPr lang="LID4096" sz="2400" dirty="0"/>
                    </a:p>
                  </a:txBody>
                  <a:tcPr/>
                </a:tc>
                <a:tc>
                  <a:txBody>
                    <a:bodyPr/>
                    <a:lstStyle/>
                    <a:p>
                      <a:r>
                        <a:rPr lang="en-GB" sz="2625" kern="1200" dirty="0">
                          <a:solidFill>
                            <a:schemeClr val="dk1"/>
                          </a:solidFill>
                          <a:effectLst/>
                          <a:latin typeface="+mn-lt"/>
                          <a:ea typeface="+mn-ea"/>
                          <a:cs typeface="+mn-cs"/>
                        </a:rPr>
                        <a:t>    ≥ 20 %</a:t>
                      </a:r>
                    </a:p>
                    <a:p>
                      <a:r>
                        <a:rPr lang="en-GB" sz="2625" kern="1200" dirty="0">
                          <a:solidFill>
                            <a:schemeClr val="dk1"/>
                          </a:solidFill>
                          <a:effectLst/>
                          <a:latin typeface="+mn-lt"/>
                          <a:ea typeface="+mn-ea"/>
                          <a:cs typeface="+mn-cs"/>
                        </a:rPr>
                        <a:t>    </a:t>
                      </a:r>
                      <a:r>
                        <a:rPr lang="en-GB" sz="2400" kern="1200" dirty="0">
                          <a:solidFill>
                            <a:schemeClr val="dk1"/>
                          </a:solidFill>
                          <a:effectLst/>
                          <a:latin typeface="+mn-lt"/>
                          <a:ea typeface="+mn-ea"/>
                          <a:cs typeface="+mn-cs"/>
                        </a:rPr>
                        <a:t>( ≥ 24 ECTS)</a:t>
                      </a:r>
                      <a:endParaRPr lang="LID4096" sz="2400" dirty="0"/>
                    </a:p>
                  </a:txBody>
                  <a:tcPr/>
                </a:tc>
                <a:extLst>
                  <a:ext uri="{0D108BD9-81ED-4DB2-BD59-A6C34878D82A}">
                    <a16:rowId xmlns:a16="http://schemas.microsoft.com/office/drawing/2014/main" val="3219103336"/>
                  </a:ext>
                </a:extLst>
              </a:tr>
              <a:tr h="370840">
                <a:tc>
                  <a:txBody>
                    <a:bodyPr/>
                    <a:lstStyle/>
                    <a:p>
                      <a:r>
                        <a:rPr lang="en-GB" dirty="0"/>
                        <a:t>Engineering subjects</a:t>
                      </a:r>
                      <a:endParaRPr lang="LID4096" dirty="0"/>
                    </a:p>
                  </a:txBody>
                  <a:tcPr/>
                </a:tc>
                <a:tc>
                  <a:txBody>
                    <a:bodyPr/>
                    <a:lstStyle/>
                    <a:p>
                      <a:r>
                        <a:rPr lang="en-GB" sz="2625" kern="1200" dirty="0">
                          <a:solidFill>
                            <a:schemeClr val="dk1"/>
                          </a:solidFill>
                          <a:effectLst/>
                          <a:latin typeface="+mn-lt"/>
                          <a:ea typeface="+mn-ea"/>
                          <a:cs typeface="+mn-cs"/>
                        </a:rPr>
                        <a:t>    ≥ 60%</a:t>
                      </a:r>
                      <a:endParaRPr lang="LID4096" dirty="0"/>
                    </a:p>
                  </a:txBody>
                  <a:tcPr/>
                </a:tc>
                <a:tc>
                  <a:txBody>
                    <a:bodyPr/>
                    <a:lstStyle/>
                    <a:p>
                      <a:r>
                        <a:rPr lang="en-GB" sz="2625" kern="1200" dirty="0">
                          <a:solidFill>
                            <a:schemeClr val="dk1"/>
                          </a:solidFill>
                          <a:effectLst/>
                          <a:latin typeface="+mn-lt"/>
                          <a:ea typeface="+mn-ea"/>
                          <a:cs typeface="+mn-cs"/>
                        </a:rPr>
                        <a:t>    ≥ 50%</a:t>
                      </a:r>
                      <a:endParaRPr lang="LID4096" dirty="0"/>
                    </a:p>
                  </a:txBody>
                  <a:tcPr/>
                </a:tc>
                <a:extLst>
                  <a:ext uri="{0D108BD9-81ED-4DB2-BD59-A6C34878D82A}">
                    <a16:rowId xmlns:a16="http://schemas.microsoft.com/office/drawing/2014/main" val="4205967385"/>
                  </a:ext>
                </a:extLst>
              </a:tr>
              <a:tr h="370840">
                <a:tc>
                  <a:txBody>
                    <a:bodyPr/>
                    <a:lstStyle/>
                    <a:p>
                      <a:r>
                        <a:rPr lang="en-GB" dirty="0"/>
                        <a:t>Non-technical subjects</a:t>
                      </a:r>
                      <a:endParaRPr lang="LID4096" dirty="0"/>
                    </a:p>
                  </a:txBody>
                  <a:tcPr/>
                </a:tc>
                <a:tc>
                  <a:txBody>
                    <a:bodyPr/>
                    <a:lstStyle/>
                    <a:p>
                      <a:r>
                        <a:rPr lang="en-GB" sz="2625" kern="1200" dirty="0">
                          <a:solidFill>
                            <a:schemeClr val="dk1"/>
                          </a:solidFill>
                          <a:effectLst/>
                          <a:latin typeface="+mn-lt"/>
                          <a:ea typeface="+mn-ea"/>
                          <a:cs typeface="+mn-cs"/>
                        </a:rPr>
                        <a:t>    ≥ 10%</a:t>
                      </a:r>
                      <a:endParaRPr lang="LID4096" dirty="0"/>
                    </a:p>
                  </a:txBody>
                  <a:tcPr/>
                </a:tc>
                <a:tc>
                  <a:txBody>
                    <a:bodyPr/>
                    <a:lstStyle/>
                    <a:p>
                      <a:r>
                        <a:rPr lang="en-GB" sz="2625" kern="1200" dirty="0">
                          <a:solidFill>
                            <a:schemeClr val="dk1"/>
                          </a:solidFill>
                          <a:effectLst/>
                          <a:latin typeface="+mn-lt"/>
                          <a:ea typeface="+mn-ea"/>
                          <a:cs typeface="+mn-cs"/>
                        </a:rPr>
                        <a:t>    ≥ 10%</a:t>
                      </a:r>
                      <a:endParaRPr lang="LID4096" dirty="0"/>
                    </a:p>
                  </a:txBody>
                  <a:tcPr/>
                </a:tc>
                <a:extLst>
                  <a:ext uri="{0D108BD9-81ED-4DB2-BD59-A6C34878D82A}">
                    <a16:rowId xmlns:a16="http://schemas.microsoft.com/office/drawing/2014/main" val="684589147"/>
                  </a:ext>
                </a:extLst>
              </a:tr>
            </a:tbl>
          </a:graphicData>
        </a:graphic>
      </p:graphicFrame>
    </p:spTree>
    <p:extLst>
      <p:ext uri="{BB962C8B-B14F-4D97-AF65-F5344CB8AC3E}">
        <p14:creationId xmlns:p14="http://schemas.microsoft.com/office/powerpoint/2010/main" val="365856425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122219" y="443344"/>
            <a:ext cx="11305308" cy="886691"/>
          </a:xfrm>
          <a:prstGeom prst="rect">
            <a:avLst/>
          </a:prstGeom>
        </p:spPr>
        <p:txBody>
          <a:bodyPr>
            <a:normAutofit fontScale="90000"/>
          </a:bodyPr>
          <a:lstStyle/>
          <a:p>
            <a:br>
              <a:rPr lang="fr-BE" dirty="0"/>
            </a:br>
            <a:r>
              <a:rPr lang="fr-BE" dirty="0"/>
              <a:t> </a:t>
            </a:r>
            <a:br>
              <a:rPr lang="fr-BE" dirty="0"/>
            </a:br>
            <a:br>
              <a:rPr lang="fr-BE" dirty="0"/>
            </a:br>
            <a:br>
              <a:rPr lang="fr-BE" dirty="0"/>
            </a:br>
            <a:br>
              <a:rPr lang="fr-BE" dirty="0"/>
            </a:br>
            <a:br>
              <a:rPr lang="en-US" b="1" dirty="0"/>
            </a:br>
            <a:r>
              <a:rPr lang="en-US" dirty="0"/>
              <a:t> </a:t>
            </a:r>
            <a:r>
              <a:rPr lang="en-US" sz="2700" dirty="0"/>
              <a:t>DIRECTIVE 2013/55/EU  - Common Training Framework (CTF)</a:t>
            </a:r>
            <a:br>
              <a:rPr lang="en-US" b="1" dirty="0"/>
            </a:br>
            <a:endParaRPr lang="fr-BE" dirty="0"/>
          </a:p>
        </p:txBody>
      </p:sp>
      <p:sp>
        <p:nvSpPr>
          <p:cNvPr id="5" name="Espace réservé du numéro de diapositive 4"/>
          <p:cNvSpPr>
            <a:spLocks noGrp="1"/>
          </p:cNvSpPr>
          <p:nvPr>
            <p:ph type="sldNum" sz="quarter" idx="11"/>
          </p:nvPr>
        </p:nvSpPr>
        <p:spPr/>
        <p:txBody>
          <a:bodyPr/>
          <a:lstStyle/>
          <a:p>
            <a:fld id="{35783920-7F90-46A7-986D-E01BC8873495}" type="slidenum">
              <a:rPr lang="fr-BE" smtClean="0"/>
              <a:pPr/>
              <a:t>7</a:t>
            </a:fld>
            <a:endParaRPr lang="fr-BE"/>
          </a:p>
        </p:txBody>
      </p:sp>
      <p:sp>
        <p:nvSpPr>
          <p:cNvPr id="8" name="Espace réservé du contenu 2"/>
          <p:cNvSpPr txBox="1">
            <a:spLocks/>
          </p:cNvSpPr>
          <p:nvPr/>
        </p:nvSpPr>
        <p:spPr>
          <a:xfrm>
            <a:off x="435429" y="2057400"/>
            <a:ext cx="12641942" cy="6743700"/>
          </a:xfrm>
          <a:prstGeom prst="rect">
            <a:avLst/>
          </a:prstGeom>
        </p:spPr>
        <p:txBody>
          <a:bodyPr vert="horz" lIns="91440" tIns="45720" rIns="91440" bIns="45720" rtlCol="0">
            <a:normAutofit/>
          </a:bodyPr>
          <a:lstStyle/>
          <a:p>
            <a:pPr marL="0" marR="0" lvl="0" indent="0" defTabSz="1333470" rtl="0" eaLnBrk="1" fontAlgn="auto" latinLnBrk="0" hangingPunct="1">
              <a:lnSpc>
                <a:spcPct val="90000"/>
              </a:lnSpc>
              <a:spcBef>
                <a:spcPts val="3000"/>
              </a:spcBef>
              <a:spcAft>
                <a:spcPts val="0"/>
              </a:spcAft>
              <a:buClrTx/>
              <a:buSzTx/>
              <a:buFontTx/>
              <a:buChar char="-"/>
              <a:tabLst/>
              <a:defRPr/>
            </a:pPr>
            <a:endParaRPr kumimoji="0" lang="fr-BE" sz="2400" b="1" i="0" u="none" strike="noStrike" kern="1200" cap="none" spc="0" normalizeH="0" noProof="0">
              <a:ln>
                <a:noFill/>
              </a:ln>
              <a:solidFill>
                <a:schemeClr val="tx2"/>
              </a:solidFill>
              <a:effectLst/>
              <a:uLnTx/>
              <a:uFillTx/>
              <a:latin typeface="+mn-lt"/>
              <a:ea typeface="+mn-ea"/>
              <a:cs typeface="+mn-cs"/>
            </a:endParaRPr>
          </a:p>
        </p:txBody>
      </p:sp>
      <p:sp>
        <p:nvSpPr>
          <p:cNvPr id="7" name="Content Placeholder 6"/>
          <p:cNvSpPr>
            <a:spLocks noGrp="1"/>
          </p:cNvSpPr>
          <p:nvPr>
            <p:ph sz="half" idx="1"/>
          </p:nvPr>
        </p:nvSpPr>
        <p:spPr>
          <a:xfrm>
            <a:off x="893717" y="550892"/>
            <a:ext cx="11901054" cy="788513"/>
          </a:xfrm>
        </p:spPr>
        <p:txBody>
          <a:bodyPr>
            <a:normAutofit/>
          </a:bodyPr>
          <a:lstStyle/>
          <a:p>
            <a:pPr algn="ctr"/>
            <a:r>
              <a:rPr lang="en-GB" sz="4000" dirty="0">
                <a:solidFill>
                  <a:srgbClr val="FF0000"/>
                </a:solidFill>
              </a:rPr>
              <a:t>FEANI EEED Procedures</a:t>
            </a:r>
          </a:p>
        </p:txBody>
      </p:sp>
      <p:sp>
        <p:nvSpPr>
          <p:cNvPr id="10" name="Content Placeholder 6"/>
          <p:cNvSpPr txBox="1">
            <a:spLocks/>
          </p:cNvSpPr>
          <p:nvPr/>
        </p:nvSpPr>
        <p:spPr>
          <a:xfrm>
            <a:off x="1405718" y="2016929"/>
            <a:ext cx="11219477" cy="466093"/>
          </a:xfrm>
          <a:prstGeom prst="rect">
            <a:avLst/>
          </a:prstGeom>
        </p:spPr>
        <p:txBody>
          <a:bodyPr vert="horz" lIns="91440" tIns="45720" rIns="91440" bIns="45720" rtlCol="0">
            <a:no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r>
              <a:rPr lang="en-GB" sz="2800" u="sng" dirty="0"/>
              <a:t>1. EEED Inclusion based on </a:t>
            </a:r>
            <a:r>
              <a:rPr lang="en-GB" sz="2800" u="sng" dirty="0">
                <a:solidFill>
                  <a:srgbClr val="FF0000"/>
                </a:solidFill>
              </a:rPr>
              <a:t>Programme Evaluation Sheets</a:t>
            </a:r>
            <a:r>
              <a:rPr lang="en-GB" sz="2800" i="1" dirty="0">
                <a:solidFill>
                  <a:srgbClr val="FF0000"/>
                </a:solidFill>
              </a:rPr>
              <a:t>   </a:t>
            </a:r>
          </a:p>
        </p:txBody>
      </p:sp>
      <p:sp>
        <p:nvSpPr>
          <p:cNvPr id="12" name="Content Placeholder 6">
            <a:extLst>
              <a:ext uri="{FF2B5EF4-FFF2-40B4-BE49-F238E27FC236}">
                <a16:creationId xmlns:a16="http://schemas.microsoft.com/office/drawing/2014/main" id="{9F0EE05C-1457-4765-B8EF-36C83BB6DDC6}"/>
              </a:ext>
            </a:extLst>
          </p:cNvPr>
          <p:cNvSpPr txBox="1">
            <a:spLocks/>
          </p:cNvSpPr>
          <p:nvPr/>
        </p:nvSpPr>
        <p:spPr>
          <a:xfrm>
            <a:off x="628663" y="2805445"/>
            <a:ext cx="12166107" cy="5823399"/>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pPr algn="just">
              <a:lnSpc>
                <a:spcPct val="120000"/>
              </a:lnSpc>
              <a:spcBef>
                <a:spcPts val="3600"/>
              </a:spcBef>
            </a:pPr>
            <a:r>
              <a:rPr lang="en-GB" sz="1800" dirty="0">
                <a:effectLst/>
                <a:latin typeface="Times New Roman" panose="02020603050405020304" pitchFamily="18" charset="0"/>
                <a:ea typeface="Times New Roman" panose="02020603050405020304" pitchFamily="18" charset="0"/>
              </a:rPr>
              <a:t>		</a:t>
            </a:r>
          </a:p>
          <a:p>
            <a:pPr algn="just">
              <a:lnSpc>
                <a:spcPct val="120000"/>
              </a:lnSpc>
              <a:spcBef>
                <a:spcPts val="3600"/>
              </a:spcBef>
            </a:pPr>
            <a:endParaRPr lang="en-US" dirty="0">
              <a:effectLst/>
              <a:latin typeface="Calibri" panose="020F0502020204030204" pitchFamily="34" charset="0"/>
              <a:ea typeface="Georgia" panose="02040502050405020303" pitchFamily="18" charset="0"/>
              <a:cs typeface="Calibri" panose="020F0502020204030204" pitchFamily="34" charset="0"/>
            </a:endParaRPr>
          </a:p>
        </p:txBody>
      </p:sp>
      <p:sp>
        <p:nvSpPr>
          <p:cNvPr id="9" name="Espace réservé du pied de page 3">
            <a:extLst>
              <a:ext uri="{FF2B5EF4-FFF2-40B4-BE49-F238E27FC236}">
                <a16:creationId xmlns:a16="http://schemas.microsoft.com/office/drawing/2014/main" id="{1216B7BD-02B6-463D-84B5-08EBB8CA50BD}"/>
              </a:ext>
            </a:extLst>
          </p:cNvPr>
          <p:cNvSpPr>
            <a:spLocks noGrp="1"/>
          </p:cNvSpPr>
          <p:nvPr>
            <p:ph type="ftr" sz="quarter" idx="10"/>
          </p:nvPr>
        </p:nvSpPr>
        <p:spPr>
          <a:xfrm>
            <a:off x="724142" y="9252858"/>
            <a:ext cx="11337229" cy="532474"/>
          </a:xfrm>
        </p:spPr>
        <p:txBody>
          <a:bodyPr/>
          <a:lstStyle/>
          <a:p>
            <a:r>
              <a:rPr lang="en-US" sz="1800" b="1" dirty="0">
                <a:effectLst/>
                <a:latin typeface="Calibri" panose="020F0502020204030204" pitchFamily="34" charset="0"/>
                <a:ea typeface="Calibri" panose="020F0502020204030204" pitchFamily="34" charset="0"/>
              </a:rPr>
              <a:t>KAZSEE Webinar, FEANI certification of Engineering Programs and Professional Engineers (EUR ING), 7 December 2021</a:t>
            </a:r>
            <a:endParaRPr lang="fr-BE" sz="1800" dirty="0"/>
          </a:p>
        </p:txBody>
      </p:sp>
      <p:sp>
        <p:nvSpPr>
          <p:cNvPr id="18" name="Rectangle 9">
            <a:extLst>
              <a:ext uri="{FF2B5EF4-FFF2-40B4-BE49-F238E27FC236}">
                <a16:creationId xmlns:a16="http://schemas.microsoft.com/office/drawing/2014/main" id="{6260BB5B-243C-4C01-8062-2CDF1978BAEE}"/>
              </a:ext>
            </a:extLst>
          </p:cNvPr>
          <p:cNvSpPr>
            <a:spLocks noChangeArrowheads="1"/>
          </p:cNvSpPr>
          <p:nvPr/>
        </p:nvSpPr>
        <p:spPr bwMode="auto">
          <a:xfrm>
            <a:off x="4797425" y="5232400"/>
            <a:ext cx="1333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LID4096" sz="1200" b="0" i="0" u="none" strike="noStrike" cap="none" normalizeH="0" baseline="0">
                <a:ln>
                  <a:noFill/>
                </a:ln>
                <a:solidFill>
                  <a:srgbClr val="FFFFFF"/>
                </a:solidFill>
                <a:effectLst/>
                <a:latin typeface="Arial" panose="020B0604020202020204" pitchFamily="34" charset="0"/>
                <a:ea typeface="Times New Roman" panose="02020603050405020304" pitchFamily="18" charset="0"/>
              </a:rPr>
              <a:t> </a:t>
            </a:r>
            <a:endParaRPr kumimoji="0" lang="en-GB" altLang="LID4096" sz="1800" b="0" i="0" u="none" strike="noStrike" cap="none" normalizeH="0" baseline="0">
              <a:ln>
                <a:noFill/>
              </a:ln>
              <a:solidFill>
                <a:schemeClr val="tx1"/>
              </a:solidFill>
              <a:effectLst/>
              <a:latin typeface="Arial" panose="020B0604020202020204" pitchFamily="34" charset="0"/>
            </a:endParaRPr>
          </a:p>
        </p:txBody>
      </p:sp>
      <p:graphicFrame>
        <p:nvGraphicFramePr>
          <p:cNvPr id="20" name="Table 20">
            <a:extLst>
              <a:ext uri="{FF2B5EF4-FFF2-40B4-BE49-F238E27FC236}">
                <a16:creationId xmlns:a16="http://schemas.microsoft.com/office/drawing/2014/main" id="{DD634C9F-7B9D-4B6A-9161-3453BD242366}"/>
              </a:ext>
            </a:extLst>
          </p:cNvPr>
          <p:cNvGraphicFramePr>
            <a:graphicFrameLocks noGrp="1"/>
          </p:cNvGraphicFramePr>
          <p:nvPr>
            <p:extLst>
              <p:ext uri="{D42A27DB-BD31-4B8C-83A1-F6EECF244321}">
                <p14:modId xmlns:p14="http://schemas.microsoft.com/office/powerpoint/2010/main" val="2533875156"/>
              </p:ext>
            </p:extLst>
          </p:nvPr>
        </p:nvGraphicFramePr>
        <p:xfrm>
          <a:off x="7706234" y="4805729"/>
          <a:ext cx="4792283" cy="1600038"/>
        </p:xfrm>
        <a:graphic>
          <a:graphicData uri="http://schemas.openxmlformats.org/drawingml/2006/table">
            <a:tbl>
              <a:tblPr firstRow="1" bandRow="1">
                <a:tableStyleId>{5C22544A-7EE6-4342-B048-85BDC9FD1C3A}</a:tableStyleId>
              </a:tblPr>
              <a:tblGrid>
                <a:gridCol w="1636700">
                  <a:extLst>
                    <a:ext uri="{9D8B030D-6E8A-4147-A177-3AD203B41FA5}">
                      <a16:colId xmlns:a16="http://schemas.microsoft.com/office/drawing/2014/main" val="1301650717"/>
                    </a:ext>
                  </a:extLst>
                </a:gridCol>
                <a:gridCol w="1606893">
                  <a:extLst>
                    <a:ext uri="{9D8B030D-6E8A-4147-A177-3AD203B41FA5}">
                      <a16:colId xmlns:a16="http://schemas.microsoft.com/office/drawing/2014/main" val="3917496960"/>
                    </a:ext>
                  </a:extLst>
                </a:gridCol>
                <a:gridCol w="1548690">
                  <a:extLst>
                    <a:ext uri="{9D8B030D-6E8A-4147-A177-3AD203B41FA5}">
                      <a16:colId xmlns:a16="http://schemas.microsoft.com/office/drawing/2014/main" val="3636459492"/>
                    </a:ext>
                  </a:extLst>
                </a:gridCol>
              </a:tblGrid>
              <a:tr h="226753">
                <a:tc>
                  <a:txBody>
                    <a:bodyPr/>
                    <a:lstStyle/>
                    <a:p>
                      <a:endParaRPr lang="LID4096" sz="1200" dirty="0"/>
                    </a:p>
                  </a:txBody>
                  <a:tcPr/>
                </a:tc>
                <a:tc>
                  <a:txBody>
                    <a:bodyPr/>
                    <a:lstStyle/>
                    <a:p>
                      <a:r>
                        <a:rPr lang="en-GB" sz="1200" dirty="0"/>
                        <a:t>3 years</a:t>
                      </a:r>
                      <a:endParaRPr lang="LID4096" sz="1200" dirty="0"/>
                    </a:p>
                  </a:txBody>
                  <a:tcPr/>
                </a:tc>
                <a:tc>
                  <a:txBody>
                    <a:bodyPr/>
                    <a:lstStyle/>
                    <a:p>
                      <a:r>
                        <a:rPr lang="en-GB" sz="1200" b="1" kern="1200" dirty="0">
                          <a:solidFill>
                            <a:schemeClr val="lt1"/>
                          </a:solidFill>
                          <a:effectLst/>
                          <a:latin typeface="+mn-lt"/>
                          <a:ea typeface="+mn-ea"/>
                          <a:cs typeface="+mn-cs"/>
                        </a:rPr>
                        <a:t>&gt; 3 years</a:t>
                      </a:r>
                      <a:endParaRPr lang="LID4096" sz="1200" dirty="0"/>
                    </a:p>
                  </a:txBody>
                  <a:tcPr/>
                </a:tc>
                <a:extLst>
                  <a:ext uri="{0D108BD9-81ED-4DB2-BD59-A6C34878D82A}">
                    <a16:rowId xmlns:a16="http://schemas.microsoft.com/office/drawing/2014/main" val="1174112734"/>
                  </a:ext>
                </a:extLst>
              </a:tr>
              <a:tr h="411318">
                <a:tc>
                  <a:txBody>
                    <a:bodyPr/>
                    <a:lstStyle/>
                    <a:p>
                      <a:r>
                        <a:rPr lang="en-GB" sz="1200" b="0" kern="1200" dirty="0">
                          <a:solidFill>
                            <a:schemeClr val="dk1"/>
                          </a:solidFill>
                          <a:effectLst/>
                          <a:latin typeface="+mn-lt"/>
                          <a:ea typeface="+mn-ea"/>
                          <a:cs typeface="+mn-cs"/>
                        </a:rPr>
                        <a:t>Basic Sciences</a:t>
                      </a:r>
                      <a:endParaRPr lang="en-GB" sz="1200" b="1" kern="1200" dirty="0">
                        <a:solidFill>
                          <a:schemeClr val="dk1"/>
                        </a:solidFill>
                        <a:effectLst/>
                        <a:latin typeface="+mn-lt"/>
                        <a:ea typeface="+mn-ea"/>
                        <a:cs typeface="+mn-cs"/>
                      </a:endParaRPr>
                    </a:p>
                    <a:p>
                      <a:r>
                        <a:rPr lang="en-GB" sz="1200" kern="1200" dirty="0">
                          <a:solidFill>
                            <a:schemeClr val="dk1"/>
                          </a:solidFill>
                          <a:effectLst/>
                          <a:latin typeface="+mn-lt"/>
                          <a:ea typeface="+mn-ea"/>
                          <a:cs typeface="+mn-cs"/>
                        </a:rPr>
                        <a:t>(Mathematics)</a:t>
                      </a:r>
                      <a:endParaRPr lang="LID4096" sz="1200" dirty="0"/>
                    </a:p>
                  </a:txBody>
                  <a:tcPr/>
                </a:tc>
                <a:tc>
                  <a:txBody>
                    <a:bodyPr/>
                    <a:lstStyle/>
                    <a:p>
                      <a:r>
                        <a:rPr lang="en-GB" sz="1200" kern="1200" dirty="0">
                          <a:solidFill>
                            <a:schemeClr val="dk1"/>
                          </a:solidFill>
                          <a:effectLst/>
                          <a:latin typeface="+mn-lt"/>
                          <a:ea typeface="+mn-ea"/>
                          <a:cs typeface="+mn-cs"/>
                        </a:rPr>
                        <a:t>    ≥ 20%</a:t>
                      </a:r>
                    </a:p>
                    <a:p>
                      <a:r>
                        <a:rPr lang="en-GB" sz="1200" kern="1200" dirty="0">
                          <a:solidFill>
                            <a:schemeClr val="dk1"/>
                          </a:solidFill>
                          <a:effectLst/>
                          <a:latin typeface="+mn-lt"/>
                          <a:ea typeface="+mn-ea"/>
                          <a:cs typeface="+mn-cs"/>
                        </a:rPr>
                        <a:t>    ( ≥ 24 ECTS)</a:t>
                      </a:r>
                      <a:endParaRPr lang="LID4096" sz="1200" dirty="0"/>
                    </a:p>
                  </a:txBody>
                  <a:tcPr/>
                </a:tc>
                <a:tc>
                  <a:txBody>
                    <a:bodyPr/>
                    <a:lstStyle/>
                    <a:p>
                      <a:r>
                        <a:rPr lang="en-GB" sz="1200" kern="1200" dirty="0">
                          <a:solidFill>
                            <a:schemeClr val="dk1"/>
                          </a:solidFill>
                          <a:effectLst/>
                          <a:latin typeface="+mn-lt"/>
                          <a:ea typeface="+mn-ea"/>
                          <a:cs typeface="+mn-cs"/>
                        </a:rPr>
                        <a:t>    ≥ 20 %</a:t>
                      </a:r>
                    </a:p>
                    <a:p>
                      <a:r>
                        <a:rPr lang="en-GB" sz="1200" kern="1200" dirty="0">
                          <a:solidFill>
                            <a:schemeClr val="dk1"/>
                          </a:solidFill>
                          <a:effectLst/>
                          <a:latin typeface="+mn-lt"/>
                          <a:ea typeface="+mn-ea"/>
                          <a:cs typeface="+mn-cs"/>
                        </a:rPr>
                        <a:t>    ( ≥ 24 ECTS)</a:t>
                      </a:r>
                      <a:endParaRPr lang="LID4096" sz="1200" dirty="0"/>
                    </a:p>
                  </a:txBody>
                  <a:tcPr/>
                </a:tc>
                <a:extLst>
                  <a:ext uri="{0D108BD9-81ED-4DB2-BD59-A6C34878D82A}">
                    <a16:rowId xmlns:a16="http://schemas.microsoft.com/office/drawing/2014/main" val="3219103336"/>
                  </a:ext>
                </a:extLst>
              </a:tr>
              <a:tr h="411318">
                <a:tc>
                  <a:txBody>
                    <a:bodyPr/>
                    <a:lstStyle/>
                    <a:p>
                      <a:r>
                        <a:rPr lang="en-GB" sz="1200" dirty="0"/>
                        <a:t>Engineering subjects</a:t>
                      </a:r>
                      <a:endParaRPr lang="LID4096" sz="1200" dirty="0"/>
                    </a:p>
                  </a:txBody>
                  <a:tcPr/>
                </a:tc>
                <a:tc>
                  <a:txBody>
                    <a:bodyPr/>
                    <a:lstStyle/>
                    <a:p>
                      <a:r>
                        <a:rPr lang="en-GB" sz="1200" kern="1200" dirty="0">
                          <a:solidFill>
                            <a:schemeClr val="dk1"/>
                          </a:solidFill>
                          <a:effectLst/>
                          <a:latin typeface="+mn-lt"/>
                          <a:ea typeface="+mn-ea"/>
                          <a:cs typeface="+mn-cs"/>
                        </a:rPr>
                        <a:t>    ≥ 60%</a:t>
                      </a:r>
                      <a:endParaRPr lang="LID4096" sz="1200" dirty="0"/>
                    </a:p>
                  </a:txBody>
                  <a:tcPr/>
                </a:tc>
                <a:tc>
                  <a:txBody>
                    <a:bodyPr/>
                    <a:lstStyle/>
                    <a:p>
                      <a:r>
                        <a:rPr lang="en-GB" sz="1200" kern="1200" dirty="0">
                          <a:solidFill>
                            <a:schemeClr val="dk1"/>
                          </a:solidFill>
                          <a:effectLst/>
                          <a:latin typeface="+mn-lt"/>
                          <a:ea typeface="+mn-ea"/>
                          <a:cs typeface="+mn-cs"/>
                        </a:rPr>
                        <a:t>    ≥ 50%</a:t>
                      </a:r>
                      <a:endParaRPr lang="LID4096" sz="1200" dirty="0"/>
                    </a:p>
                  </a:txBody>
                  <a:tcPr/>
                </a:tc>
                <a:extLst>
                  <a:ext uri="{0D108BD9-81ED-4DB2-BD59-A6C34878D82A}">
                    <a16:rowId xmlns:a16="http://schemas.microsoft.com/office/drawing/2014/main" val="4205967385"/>
                  </a:ext>
                </a:extLst>
              </a:tr>
              <a:tr h="411318">
                <a:tc>
                  <a:txBody>
                    <a:bodyPr/>
                    <a:lstStyle/>
                    <a:p>
                      <a:r>
                        <a:rPr lang="en-GB" sz="1200" dirty="0"/>
                        <a:t>Non-technical subjects</a:t>
                      </a:r>
                      <a:endParaRPr lang="LID4096" sz="1200" dirty="0"/>
                    </a:p>
                  </a:txBody>
                  <a:tcPr/>
                </a:tc>
                <a:tc>
                  <a:txBody>
                    <a:bodyPr/>
                    <a:lstStyle/>
                    <a:p>
                      <a:r>
                        <a:rPr lang="en-GB" sz="1200" kern="1200" dirty="0">
                          <a:solidFill>
                            <a:schemeClr val="dk1"/>
                          </a:solidFill>
                          <a:effectLst/>
                          <a:latin typeface="+mn-lt"/>
                          <a:ea typeface="+mn-ea"/>
                          <a:cs typeface="+mn-cs"/>
                        </a:rPr>
                        <a:t>    ≥ 10%</a:t>
                      </a:r>
                      <a:endParaRPr lang="LID4096" sz="1200" dirty="0"/>
                    </a:p>
                  </a:txBody>
                  <a:tcPr/>
                </a:tc>
                <a:tc>
                  <a:txBody>
                    <a:bodyPr/>
                    <a:lstStyle/>
                    <a:p>
                      <a:r>
                        <a:rPr lang="en-GB" sz="1200" kern="1200" dirty="0">
                          <a:solidFill>
                            <a:schemeClr val="dk1"/>
                          </a:solidFill>
                          <a:effectLst/>
                          <a:latin typeface="+mn-lt"/>
                          <a:ea typeface="+mn-ea"/>
                          <a:cs typeface="+mn-cs"/>
                        </a:rPr>
                        <a:t>    ≥ 10%</a:t>
                      </a:r>
                      <a:endParaRPr lang="LID4096" sz="1200" dirty="0"/>
                    </a:p>
                  </a:txBody>
                  <a:tcPr/>
                </a:tc>
                <a:extLst>
                  <a:ext uri="{0D108BD9-81ED-4DB2-BD59-A6C34878D82A}">
                    <a16:rowId xmlns:a16="http://schemas.microsoft.com/office/drawing/2014/main" val="684589147"/>
                  </a:ext>
                </a:extLst>
              </a:tr>
            </a:tbl>
          </a:graphicData>
        </a:graphic>
      </p:graphicFrame>
      <p:sp>
        <p:nvSpPr>
          <p:cNvPr id="22" name="Content Placeholder 6">
            <a:extLst>
              <a:ext uri="{FF2B5EF4-FFF2-40B4-BE49-F238E27FC236}">
                <a16:creationId xmlns:a16="http://schemas.microsoft.com/office/drawing/2014/main" id="{BABEDAF1-2611-43FA-B5F1-33B8793E4CC3}"/>
              </a:ext>
            </a:extLst>
          </p:cNvPr>
          <p:cNvSpPr txBox="1">
            <a:spLocks/>
          </p:cNvSpPr>
          <p:nvPr/>
        </p:nvSpPr>
        <p:spPr>
          <a:xfrm>
            <a:off x="1406589" y="2441915"/>
            <a:ext cx="7515124" cy="656125"/>
          </a:xfrm>
          <a:prstGeom prst="rect">
            <a:avLst/>
          </a:prstGeom>
        </p:spPr>
        <p:txBody>
          <a:bodyPr vert="horz" lIns="91440" tIns="45720" rIns="91440" bIns="45720" rtlCol="0">
            <a:normAutofit fontScale="70000" lnSpcReduction="20000"/>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pPr>
              <a:lnSpc>
                <a:spcPct val="120000"/>
              </a:lnSpc>
              <a:spcBef>
                <a:spcPts val="3600"/>
              </a:spcBef>
            </a:pPr>
            <a:r>
              <a:rPr lang="en-US" sz="2400" dirty="0">
                <a:latin typeface="Calibri" panose="020F0502020204030204" pitchFamily="34" charset="0"/>
                <a:ea typeface="Georgia" panose="02040502050405020303" pitchFamily="18" charset="0"/>
                <a:cs typeface="Calibri" panose="020F0502020204030204" pitchFamily="34" charset="0"/>
              </a:rPr>
              <a:t>The excel sheet automatically calculates the percentages (example):</a:t>
            </a:r>
            <a:br>
              <a:rPr lang="en-US" sz="2400" dirty="0">
                <a:latin typeface="Calibri" panose="020F0502020204030204" pitchFamily="34" charset="0"/>
                <a:ea typeface="Georgia" panose="02040502050405020303" pitchFamily="18" charset="0"/>
                <a:cs typeface="Calibri" panose="020F0502020204030204" pitchFamily="34" charset="0"/>
              </a:rPr>
            </a:br>
            <a:r>
              <a:rPr lang="en-US" sz="2400" dirty="0">
                <a:latin typeface="Calibri" panose="020F0502020204030204" pitchFamily="34" charset="0"/>
                <a:ea typeface="Georgia" panose="02040502050405020303" pitchFamily="18" charset="0"/>
                <a:cs typeface="Calibri" panose="020F0502020204030204" pitchFamily="34" charset="0"/>
              </a:rPr>
              <a:t> </a:t>
            </a:r>
            <a:endParaRPr lang="en-US" sz="2400" dirty="0">
              <a:effectLst/>
              <a:latin typeface="Calibri" panose="020F0502020204030204" pitchFamily="34" charset="0"/>
              <a:ea typeface="Georgia" panose="02040502050405020303" pitchFamily="18" charset="0"/>
              <a:cs typeface="Calibri" panose="020F0502020204030204" pitchFamily="34" charset="0"/>
            </a:endParaRPr>
          </a:p>
        </p:txBody>
      </p:sp>
      <p:graphicFrame>
        <p:nvGraphicFramePr>
          <p:cNvPr id="23" name="Table 22">
            <a:extLst>
              <a:ext uri="{FF2B5EF4-FFF2-40B4-BE49-F238E27FC236}">
                <a16:creationId xmlns:a16="http://schemas.microsoft.com/office/drawing/2014/main" id="{C18B4C74-C25C-4362-9E44-DC4E322B4B9B}"/>
              </a:ext>
            </a:extLst>
          </p:cNvPr>
          <p:cNvGraphicFramePr>
            <a:graphicFrameLocks noGrp="1"/>
          </p:cNvGraphicFramePr>
          <p:nvPr>
            <p:extLst>
              <p:ext uri="{D42A27DB-BD31-4B8C-83A1-F6EECF244321}">
                <p14:modId xmlns:p14="http://schemas.microsoft.com/office/powerpoint/2010/main" val="3938468274"/>
              </p:ext>
            </p:extLst>
          </p:nvPr>
        </p:nvGraphicFramePr>
        <p:xfrm>
          <a:off x="1122219" y="2955226"/>
          <a:ext cx="6299045" cy="1436213"/>
        </p:xfrm>
        <a:graphic>
          <a:graphicData uri="http://schemas.openxmlformats.org/drawingml/2006/table">
            <a:tbl>
              <a:tblPr>
                <a:tableStyleId>{5C22544A-7EE6-4342-B048-85BDC9FD1C3A}</a:tableStyleId>
              </a:tblPr>
              <a:tblGrid>
                <a:gridCol w="582406">
                  <a:extLst>
                    <a:ext uri="{9D8B030D-6E8A-4147-A177-3AD203B41FA5}">
                      <a16:colId xmlns:a16="http://schemas.microsoft.com/office/drawing/2014/main" val="1906471723"/>
                    </a:ext>
                  </a:extLst>
                </a:gridCol>
                <a:gridCol w="2460164">
                  <a:extLst>
                    <a:ext uri="{9D8B030D-6E8A-4147-A177-3AD203B41FA5}">
                      <a16:colId xmlns:a16="http://schemas.microsoft.com/office/drawing/2014/main" val="3988189907"/>
                    </a:ext>
                  </a:extLst>
                </a:gridCol>
                <a:gridCol w="394653">
                  <a:extLst>
                    <a:ext uri="{9D8B030D-6E8A-4147-A177-3AD203B41FA5}">
                      <a16:colId xmlns:a16="http://schemas.microsoft.com/office/drawing/2014/main" val="1325378103"/>
                    </a:ext>
                  </a:extLst>
                </a:gridCol>
                <a:gridCol w="602489">
                  <a:extLst>
                    <a:ext uri="{9D8B030D-6E8A-4147-A177-3AD203B41FA5}">
                      <a16:colId xmlns:a16="http://schemas.microsoft.com/office/drawing/2014/main" val="1330232344"/>
                    </a:ext>
                  </a:extLst>
                </a:gridCol>
                <a:gridCol w="753111">
                  <a:extLst>
                    <a:ext uri="{9D8B030D-6E8A-4147-A177-3AD203B41FA5}">
                      <a16:colId xmlns:a16="http://schemas.microsoft.com/office/drawing/2014/main" val="552677558"/>
                    </a:ext>
                  </a:extLst>
                </a:gridCol>
                <a:gridCol w="753111">
                  <a:extLst>
                    <a:ext uri="{9D8B030D-6E8A-4147-A177-3AD203B41FA5}">
                      <a16:colId xmlns:a16="http://schemas.microsoft.com/office/drawing/2014/main" val="582924709"/>
                    </a:ext>
                  </a:extLst>
                </a:gridCol>
                <a:gridCol w="753111">
                  <a:extLst>
                    <a:ext uri="{9D8B030D-6E8A-4147-A177-3AD203B41FA5}">
                      <a16:colId xmlns:a16="http://schemas.microsoft.com/office/drawing/2014/main" val="3458709669"/>
                    </a:ext>
                  </a:extLst>
                </a:gridCol>
              </a:tblGrid>
              <a:tr h="241261">
                <a:tc gridSpan="4">
                  <a:txBody>
                    <a:bodyPr/>
                    <a:lstStyle/>
                    <a:p>
                      <a:pPr algn="ctr" fontAlgn="ctr"/>
                      <a:r>
                        <a:rPr lang="en-GB" sz="1000" u="none" strike="noStrike">
                          <a:effectLst/>
                        </a:rPr>
                        <a:t>Classification of Courses</a:t>
                      </a:r>
                      <a:endParaRPr lang="en-GB" sz="1000" b="0" i="0" u="none" strike="noStrike">
                        <a:effectLst/>
                        <a:latin typeface="Arial" panose="020B0604020202020204" pitchFamily="34" charset="0"/>
                      </a:endParaRPr>
                    </a:p>
                  </a:txBody>
                  <a:tcPr marL="7620" marR="7620" marT="7620" marB="0" anchor="ctr"/>
                </a:tc>
                <a:tc hMerge="1">
                  <a:txBody>
                    <a:bodyPr/>
                    <a:lstStyle/>
                    <a:p>
                      <a:endParaRPr lang="LID4096"/>
                    </a:p>
                  </a:txBody>
                  <a:tcPr/>
                </a:tc>
                <a:tc hMerge="1">
                  <a:txBody>
                    <a:bodyPr/>
                    <a:lstStyle/>
                    <a:p>
                      <a:endParaRPr lang="LID4096"/>
                    </a:p>
                  </a:txBody>
                  <a:tcPr/>
                </a:tc>
                <a:tc hMerge="1">
                  <a:txBody>
                    <a:bodyPr/>
                    <a:lstStyle/>
                    <a:p>
                      <a:endParaRPr lang="LID4096"/>
                    </a:p>
                  </a:txBody>
                  <a:tcPr/>
                </a:tc>
                <a:tc gridSpan="3">
                  <a:txBody>
                    <a:bodyPr/>
                    <a:lstStyle/>
                    <a:p>
                      <a:pPr algn="l" fontAlgn="ctr"/>
                      <a:r>
                        <a:rPr lang="en-GB" sz="1000" u="none" strike="noStrike">
                          <a:effectLst/>
                        </a:rPr>
                        <a:t>Units: ECTS</a:t>
                      </a:r>
                      <a:endParaRPr lang="en-GB" sz="1000" b="0" i="0" u="none" strike="noStrike">
                        <a:effectLst/>
                        <a:latin typeface="Arial" panose="020B0604020202020204" pitchFamily="34" charset="0"/>
                      </a:endParaRPr>
                    </a:p>
                  </a:txBody>
                  <a:tcPr marL="7620" marR="7620" marT="7620" marB="0" anchor="ctr"/>
                </a:tc>
                <a:tc hMerge="1">
                  <a:txBody>
                    <a:bodyPr/>
                    <a:lstStyle/>
                    <a:p>
                      <a:endParaRPr lang="LID4096"/>
                    </a:p>
                  </a:txBody>
                  <a:tcPr/>
                </a:tc>
                <a:tc hMerge="1">
                  <a:txBody>
                    <a:bodyPr/>
                    <a:lstStyle/>
                    <a:p>
                      <a:endParaRPr lang="LID4096"/>
                    </a:p>
                  </a:txBody>
                  <a:tcPr/>
                </a:tc>
                <a:extLst>
                  <a:ext uri="{0D108BD9-81ED-4DB2-BD59-A6C34878D82A}">
                    <a16:rowId xmlns:a16="http://schemas.microsoft.com/office/drawing/2014/main" val="4260933878"/>
                  </a:ext>
                </a:extLst>
              </a:tr>
              <a:tr h="241261">
                <a:tc rowSpan="2">
                  <a:txBody>
                    <a:bodyPr/>
                    <a:lstStyle/>
                    <a:p>
                      <a:pPr algn="ctr" fontAlgn="ctr"/>
                      <a:r>
                        <a:rPr lang="en-GB" sz="1000" u="none" strike="noStrike">
                          <a:effectLst/>
                        </a:rPr>
                        <a:t>Nº</a:t>
                      </a:r>
                      <a:endParaRPr lang="en-GB" sz="1000" b="0" i="0" u="none" strike="noStrike">
                        <a:effectLst/>
                        <a:latin typeface="Arial" panose="020B0604020202020204" pitchFamily="34" charset="0"/>
                      </a:endParaRPr>
                    </a:p>
                  </a:txBody>
                  <a:tcPr marL="7620" marR="7620" marT="7620" marB="0" anchor="ctr"/>
                </a:tc>
                <a:tc rowSpan="2">
                  <a:txBody>
                    <a:bodyPr/>
                    <a:lstStyle/>
                    <a:p>
                      <a:pPr algn="ctr" fontAlgn="ctr"/>
                      <a:r>
                        <a:rPr lang="en-GB" sz="1000" u="none" strike="noStrike" dirty="0">
                          <a:effectLst/>
                        </a:rPr>
                        <a:t>Course</a:t>
                      </a:r>
                      <a:endParaRPr lang="en-GB" sz="1000" b="0" i="0" u="none" strike="noStrike" dirty="0">
                        <a:effectLst/>
                        <a:latin typeface="Arial" panose="020B0604020202020204" pitchFamily="34" charset="0"/>
                      </a:endParaRPr>
                    </a:p>
                  </a:txBody>
                  <a:tcPr marL="7620" marR="7620" marT="7620" marB="0" anchor="ctr"/>
                </a:tc>
                <a:tc gridSpan="2">
                  <a:txBody>
                    <a:bodyPr/>
                    <a:lstStyle/>
                    <a:p>
                      <a:pPr algn="ctr" fontAlgn="b"/>
                      <a:r>
                        <a:rPr lang="en-GB" sz="1000" u="none" strike="noStrike">
                          <a:effectLst/>
                        </a:rPr>
                        <a:t>Basic Sciences</a:t>
                      </a:r>
                      <a:endParaRPr lang="en-GB" sz="1000" b="0" i="0" u="none" strike="noStrike">
                        <a:effectLst/>
                        <a:latin typeface="Arial" panose="020B0604020202020204" pitchFamily="34" charset="0"/>
                      </a:endParaRPr>
                    </a:p>
                  </a:txBody>
                  <a:tcPr marL="7620" marR="7620" marT="7620" marB="0" anchor="b"/>
                </a:tc>
                <a:tc hMerge="1">
                  <a:txBody>
                    <a:bodyPr/>
                    <a:lstStyle/>
                    <a:p>
                      <a:endParaRPr lang="LID4096"/>
                    </a:p>
                  </a:txBody>
                  <a:tcPr/>
                </a:tc>
                <a:tc rowSpan="2">
                  <a:txBody>
                    <a:bodyPr/>
                    <a:lstStyle/>
                    <a:p>
                      <a:pPr algn="ctr" fontAlgn="b"/>
                      <a:r>
                        <a:rPr lang="en-GB" sz="1000" u="none" strike="noStrike">
                          <a:effectLst/>
                        </a:rPr>
                        <a:t>Eng. Subjects</a:t>
                      </a:r>
                      <a:endParaRPr lang="en-GB" sz="1000" b="0" i="0" u="none" strike="noStrike">
                        <a:effectLst/>
                        <a:latin typeface="Arial" panose="020B0604020202020204" pitchFamily="34" charset="0"/>
                      </a:endParaRPr>
                    </a:p>
                  </a:txBody>
                  <a:tcPr marL="7620" marR="7620" marT="7620" marB="0" anchor="b"/>
                </a:tc>
                <a:tc rowSpan="2">
                  <a:txBody>
                    <a:bodyPr/>
                    <a:lstStyle/>
                    <a:p>
                      <a:pPr algn="ctr" fontAlgn="b"/>
                      <a:r>
                        <a:rPr lang="en-GB" sz="900" u="none" strike="noStrike">
                          <a:effectLst/>
                        </a:rPr>
                        <a:t>Non Tech. Subjects</a:t>
                      </a:r>
                      <a:endParaRPr lang="en-GB" sz="900" b="0" i="0" u="none" strike="noStrike">
                        <a:effectLst/>
                        <a:latin typeface="Arial" panose="020B0604020202020204" pitchFamily="34" charset="0"/>
                      </a:endParaRPr>
                    </a:p>
                  </a:txBody>
                  <a:tcPr marL="7620" marR="7620" marT="7620" marB="0" anchor="b"/>
                </a:tc>
                <a:tc rowSpan="2">
                  <a:txBody>
                    <a:bodyPr/>
                    <a:lstStyle/>
                    <a:p>
                      <a:pPr algn="ctr" fontAlgn="ctr"/>
                      <a:r>
                        <a:rPr lang="en-GB" sz="1000" u="none" strike="noStrike">
                          <a:effectLst/>
                        </a:rPr>
                        <a:t>Total</a:t>
                      </a:r>
                      <a:endParaRPr lang="en-GB" sz="1000" b="0" i="0" u="none" strike="noStrike">
                        <a:effectLst/>
                        <a:latin typeface="Arial" panose="020B0604020202020204" pitchFamily="34" charset="0"/>
                      </a:endParaRPr>
                    </a:p>
                  </a:txBody>
                  <a:tcPr marL="7620" marR="7620" marT="7620" marB="0" anchor="ctr"/>
                </a:tc>
                <a:extLst>
                  <a:ext uri="{0D108BD9-81ED-4DB2-BD59-A6C34878D82A}">
                    <a16:rowId xmlns:a16="http://schemas.microsoft.com/office/drawing/2014/main" val="3695701885"/>
                  </a:ext>
                </a:extLst>
              </a:tr>
              <a:tr h="454139">
                <a:tc vMerge="1">
                  <a:txBody>
                    <a:bodyPr/>
                    <a:lstStyle/>
                    <a:p>
                      <a:endParaRPr lang="LID4096"/>
                    </a:p>
                  </a:txBody>
                  <a:tcPr/>
                </a:tc>
                <a:tc vMerge="1">
                  <a:txBody>
                    <a:bodyPr/>
                    <a:lstStyle/>
                    <a:p>
                      <a:endParaRPr lang="LID4096"/>
                    </a:p>
                  </a:txBody>
                  <a:tcPr/>
                </a:tc>
                <a:tc>
                  <a:txBody>
                    <a:bodyPr/>
                    <a:lstStyle/>
                    <a:p>
                      <a:pPr algn="ctr" fontAlgn="b"/>
                      <a:r>
                        <a:rPr lang="en-GB" sz="1000" u="none" strike="noStrike">
                          <a:effectLst/>
                        </a:rPr>
                        <a:t>Maths</a:t>
                      </a:r>
                      <a:endParaRPr lang="en-GB" sz="1000" b="0" i="0" u="none" strike="noStrike">
                        <a:effectLst/>
                        <a:latin typeface="Arial" panose="020B0604020202020204" pitchFamily="34" charset="0"/>
                      </a:endParaRPr>
                    </a:p>
                  </a:txBody>
                  <a:tcPr marL="7620" marR="7620" marT="7620" marB="0" anchor="b"/>
                </a:tc>
                <a:tc>
                  <a:txBody>
                    <a:bodyPr/>
                    <a:lstStyle/>
                    <a:p>
                      <a:pPr algn="ctr" fontAlgn="b"/>
                      <a:r>
                        <a:rPr lang="en-GB" sz="1000" u="none" strike="noStrike">
                          <a:effectLst/>
                        </a:rPr>
                        <a:t>Others</a:t>
                      </a:r>
                      <a:endParaRPr lang="en-GB" sz="1000" b="0" i="0" u="none" strike="noStrike">
                        <a:effectLst/>
                        <a:latin typeface="Arial" panose="020B0604020202020204" pitchFamily="34" charset="0"/>
                      </a:endParaRPr>
                    </a:p>
                  </a:txBody>
                  <a:tcPr marL="7620" marR="7620" marT="7620" marB="0" anchor="b"/>
                </a:tc>
                <a:tc vMerge="1">
                  <a:txBody>
                    <a:bodyPr/>
                    <a:lstStyle/>
                    <a:p>
                      <a:endParaRPr lang="LID4096"/>
                    </a:p>
                  </a:txBody>
                  <a:tcPr/>
                </a:tc>
                <a:tc vMerge="1">
                  <a:txBody>
                    <a:bodyPr/>
                    <a:lstStyle/>
                    <a:p>
                      <a:endParaRPr lang="LID4096"/>
                    </a:p>
                  </a:txBody>
                  <a:tcPr/>
                </a:tc>
                <a:tc vMerge="1">
                  <a:txBody>
                    <a:bodyPr/>
                    <a:lstStyle/>
                    <a:p>
                      <a:endParaRPr lang="LID4096"/>
                    </a:p>
                  </a:txBody>
                  <a:tcPr/>
                </a:tc>
                <a:extLst>
                  <a:ext uri="{0D108BD9-81ED-4DB2-BD59-A6C34878D82A}">
                    <a16:rowId xmlns:a16="http://schemas.microsoft.com/office/drawing/2014/main" val="2019677545"/>
                  </a:ext>
                </a:extLst>
              </a:tr>
              <a:tr h="249776">
                <a:tc>
                  <a:txBody>
                    <a:bodyPr/>
                    <a:lstStyle/>
                    <a:p>
                      <a:pPr algn="ctr" fontAlgn="b"/>
                      <a:r>
                        <a:rPr lang="en-BE" sz="1000" u="none" strike="noStrike">
                          <a:effectLst/>
                        </a:rPr>
                        <a:t>1</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GB" sz="1000" u="none" strike="noStrike" dirty="0">
                          <a:effectLst/>
                        </a:rPr>
                        <a:t>Anatomy and Histology</a:t>
                      </a:r>
                      <a:endParaRPr lang="en-GB" sz="1000" b="0" i="0" u="none" strike="noStrike" dirty="0">
                        <a:effectLst/>
                        <a:latin typeface="Arial" panose="020B0604020202020204" pitchFamily="34" charset="0"/>
                      </a:endParaRPr>
                    </a:p>
                  </a:txBody>
                  <a:tcPr marL="7620" marR="7620" marT="7620" marB="0" anchor="b"/>
                </a:tc>
                <a:tc>
                  <a:txBody>
                    <a:bodyPr/>
                    <a:lstStyle/>
                    <a:p>
                      <a:pPr algn="ctr"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6</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6</a:t>
                      </a:r>
                      <a:endParaRPr lang="en-BE" sz="10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1544214019"/>
                  </a:ext>
                </a:extLst>
              </a:tr>
              <a:tr h="249776">
                <a:tc>
                  <a:txBody>
                    <a:bodyPr/>
                    <a:lstStyle/>
                    <a:p>
                      <a:pPr algn="ctr" fontAlgn="b"/>
                      <a:r>
                        <a:rPr lang="en-BE" sz="1000" u="none" strike="noStrike">
                          <a:effectLst/>
                        </a:rPr>
                        <a:t>2</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GB" sz="1000" b="0" i="0" u="none" strike="noStrike" dirty="0">
                          <a:effectLst/>
                          <a:latin typeface="Arial" panose="020B0604020202020204" pitchFamily="34" charset="0"/>
                        </a:rPr>
                        <a:t>…..</a:t>
                      </a:r>
                    </a:p>
                  </a:txBody>
                  <a:tcPr marL="7620" marR="7620" marT="7620" marB="0" anchor="b"/>
                </a:tc>
                <a:tc>
                  <a:txBody>
                    <a:bodyPr/>
                    <a:lstStyle/>
                    <a:p>
                      <a:pPr algn="ctr" fontAlgn="b"/>
                      <a:r>
                        <a:rPr lang="en-BE" sz="1000" u="none" strike="noStrike" dirty="0">
                          <a:effectLst/>
                        </a:rPr>
                        <a:t>6</a:t>
                      </a:r>
                      <a:endParaRPr lang="en-BE" sz="1000" b="0" i="0" u="none" strike="noStrike" dirty="0">
                        <a:effectLst/>
                        <a:latin typeface="Arial" panose="020B0604020202020204" pitchFamily="34" charset="0"/>
                      </a:endParaRPr>
                    </a:p>
                  </a:txBody>
                  <a:tcPr marL="7620" marR="7620" marT="7620" marB="0" anchor="b"/>
                </a:tc>
                <a:tc>
                  <a:txBody>
                    <a:bodyPr/>
                    <a:lstStyle/>
                    <a:p>
                      <a:pPr algn="ctr" fontAlgn="b"/>
                      <a:r>
                        <a:rPr lang="en-BE" sz="1000" u="none" strike="noStrike" dirty="0">
                          <a:effectLst/>
                        </a:rPr>
                        <a:t> </a:t>
                      </a:r>
                      <a:endParaRPr lang="en-BE" sz="1000" b="0" i="0" u="none" strike="noStrike" dirty="0">
                        <a:effectLst/>
                        <a:latin typeface="Arial" panose="020B0604020202020204" pitchFamily="34" charset="0"/>
                      </a:endParaRPr>
                    </a:p>
                  </a:txBody>
                  <a:tcPr marL="7620" marR="7620" marT="7620" marB="0" anchor="b"/>
                </a:tc>
                <a:tc>
                  <a:txBody>
                    <a:bodyPr/>
                    <a:lstStyle/>
                    <a:p>
                      <a:pPr algn="ctr" fontAlgn="b"/>
                      <a:r>
                        <a:rPr lang="en-BE" sz="1000" u="none" strike="noStrike" dirty="0">
                          <a:effectLst/>
                        </a:rPr>
                        <a:t> </a:t>
                      </a:r>
                      <a:endParaRPr lang="en-BE" sz="1000" b="0" i="0" u="none" strike="noStrike" dirty="0">
                        <a:effectLst/>
                        <a:latin typeface="Arial" panose="020B0604020202020204" pitchFamily="34" charset="0"/>
                      </a:endParaRPr>
                    </a:p>
                  </a:txBody>
                  <a:tcPr marL="7620" marR="7620" marT="7620" marB="0" anchor="b"/>
                </a:tc>
                <a:tc>
                  <a:txBody>
                    <a:bodyPr/>
                    <a:lstStyle/>
                    <a:p>
                      <a:pPr algn="ctr"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dirty="0">
                          <a:effectLst/>
                        </a:rPr>
                        <a:t>6</a:t>
                      </a:r>
                      <a:endParaRPr lang="en-BE" sz="10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1901954543"/>
                  </a:ext>
                </a:extLst>
              </a:tr>
            </a:tbl>
          </a:graphicData>
        </a:graphic>
      </p:graphicFrame>
      <p:graphicFrame>
        <p:nvGraphicFramePr>
          <p:cNvPr id="3" name="Table 2">
            <a:extLst>
              <a:ext uri="{FF2B5EF4-FFF2-40B4-BE49-F238E27FC236}">
                <a16:creationId xmlns:a16="http://schemas.microsoft.com/office/drawing/2014/main" id="{A9407CDC-3E10-4C6B-8464-9C8EA759AB27}"/>
              </a:ext>
            </a:extLst>
          </p:cNvPr>
          <p:cNvGraphicFramePr>
            <a:graphicFrameLocks noGrp="1"/>
          </p:cNvGraphicFramePr>
          <p:nvPr>
            <p:extLst>
              <p:ext uri="{D42A27DB-BD31-4B8C-83A1-F6EECF244321}">
                <p14:modId xmlns:p14="http://schemas.microsoft.com/office/powerpoint/2010/main" val="1838159619"/>
              </p:ext>
            </p:extLst>
          </p:nvPr>
        </p:nvGraphicFramePr>
        <p:xfrm>
          <a:off x="1014894" y="4591028"/>
          <a:ext cx="6491371" cy="3914975"/>
        </p:xfrm>
        <a:graphic>
          <a:graphicData uri="http://schemas.openxmlformats.org/drawingml/2006/table">
            <a:tbl>
              <a:tblPr>
                <a:tableStyleId>{5C22544A-7EE6-4342-B048-85BDC9FD1C3A}</a:tableStyleId>
              </a:tblPr>
              <a:tblGrid>
                <a:gridCol w="630509">
                  <a:extLst>
                    <a:ext uri="{9D8B030D-6E8A-4147-A177-3AD203B41FA5}">
                      <a16:colId xmlns:a16="http://schemas.microsoft.com/office/drawing/2014/main" val="3349293518"/>
                    </a:ext>
                  </a:extLst>
                </a:gridCol>
                <a:gridCol w="816795">
                  <a:extLst>
                    <a:ext uri="{9D8B030D-6E8A-4147-A177-3AD203B41FA5}">
                      <a16:colId xmlns:a16="http://schemas.microsoft.com/office/drawing/2014/main" val="470568117"/>
                    </a:ext>
                  </a:extLst>
                </a:gridCol>
                <a:gridCol w="1819877">
                  <a:extLst>
                    <a:ext uri="{9D8B030D-6E8A-4147-A177-3AD203B41FA5}">
                      <a16:colId xmlns:a16="http://schemas.microsoft.com/office/drawing/2014/main" val="1669879478"/>
                    </a:ext>
                  </a:extLst>
                </a:gridCol>
                <a:gridCol w="644838">
                  <a:extLst>
                    <a:ext uri="{9D8B030D-6E8A-4147-A177-3AD203B41FA5}">
                      <a16:colId xmlns:a16="http://schemas.microsoft.com/office/drawing/2014/main" val="3002479011"/>
                    </a:ext>
                  </a:extLst>
                </a:gridCol>
                <a:gridCol w="644838">
                  <a:extLst>
                    <a:ext uri="{9D8B030D-6E8A-4147-A177-3AD203B41FA5}">
                      <a16:colId xmlns:a16="http://schemas.microsoft.com/office/drawing/2014/main" val="3710387551"/>
                    </a:ext>
                  </a:extLst>
                </a:gridCol>
                <a:gridCol w="644838">
                  <a:extLst>
                    <a:ext uri="{9D8B030D-6E8A-4147-A177-3AD203B41FA5}">
                      <a16:colId xmlns:a16="http://schemas.microsoft.com/office/drawing/2014/main" val="1736470217"/>
                    </a:ext>
                  </a:extLst>
                </a:gridCol>
                <a:gridCol w="644838">
                  <a:extLst>
                    <a:ext uri="{9D8B030D-6E8A-4147-A177-3AD203B41FA5}">
                      <a16:colId xmlns:a16="http://schemas.microsoft.com/office/drawing/2014/main" val="3863769281"/>
                    </a:ext>
                  </a:extLst>
                </a:gridCol>
                <a:gridCol w="644838">
                  <a:extLst>
                    <a:ext uri="{9D8B030D-6E8A-4147-A177-3AD203B41FA5}">
                      <a16:colId xmlns:a16="http://schemas.microsoft.com/office/drawing/2014/main" val="2048981396"/>
                    </a:ext>
                  </a:extLst>
                </a:gridCol>
              </a:tblGrid>
              <a:tr h="176905">
                <a:tc>
                  <a:txBody>
                    <a:bodyPr/>
                    <a:lstStyle/>
                    <a:p>
                      <a:pPr algn="l" fontAlgn="b"/>
                      <a:r>
                        <a:rPr lang="en-GB" sz="900" u="none" strike="noStrike">
                          <a:effectLst/>
                        </a:rPr>
                        <a:t>Total</a:t>
                      </a:r>
                      <a:endParaRPr lang="en-GB" sz="900" b="0" i="0" u="none" strike="noStrike">
                        <a:effectLst/>
                        <a:latin typeface="Arial" panose="020B0604020202020204" pitchFamily="34" charset="0"/>
                      </a:endParaRPr>
                    </a:p>
                  </a:txBody>
                  <a:tcPr marL="7620" marR="7620" marT="7620" marB="0" anchor="b"/>
                </a:tc>
                <a:tc>
                  <a:txBody>
                    <a:bodyPr/>
                    <a:lstStyle/>
                    <a:p>
                      <a:pPr algn="l" fontAlgn="b"/>
                      <a:r>
                        <a:rPr lang="en-BE" sz="900" u="none" strike="noStrike">
                          <a:effectLst/>
                        </a:rPr>
                        <a:t> </a:t>
                      </a:r>
                      <a:endParaRPr lang="en-BE" sz="900" b="0" i="0" u="none" strike="noStrike">
                        <a:effectLst/>
                        <a:latin typeface="Arial" panose="020B0604020202020204" pitchFamily="34" charset="0"/>
                      </a:endParaRPr>
                    </a:p>
                  </a:txBody>
                  <a:tcPr marL="7620" marR="7620" marT="7620" marB="0" anchor="b"/>
                </a:tc>
                <a:tc>
                  <a:txBody>
                    <a:bodyPr/>
                    <a:lstStyle/>
                    <a:p>
                      <a:pPr algn="l" fontAlgn="b"/>
                      <a:r>
                        <a:rPr lang="en-BE" sz="900" u="none" strike="noStrike">
                          <a:effectLst/>
                        </a:rPr>
                        <a:t> </a:t>
                      </a:r>
                      <a:endParaRPr lang="en-BE" sz="9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41.5</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46</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196.5</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16</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300</a:t>
                      </a:r>
                      <a:endParaRPr lang="en-BE" sz="10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4201977518"/>
                  </a:ext>
                </a:extLst>
              </a:tr>
              <a:tr h="176905">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1611395916"/>
                  </a:ext>
                </a:extLst>
              </a:tr>
              <a:tr h="176905">
                <a:tc gridSpan="2">
                  <a:txBody>
                    <a:bodyPr/>
                    <a:lstStyle/>
                    <a:p>
                      <a:pPr algn="l" fontAlgn="b"/>
                      <a:r>
                        <a:rPr lang="en-GB" sz="900" u="none" strike="noStrike">
                          <a:effectLst/>
                        </a:rPr>
                        <a:t>Percentages</a:t>
                      </a:r>
                      <a:endParaRPr lang="en-GB" sz="900" b="0" i="0" u="none" strike="noStrike">
                        <a:effectLst/>
                        <a:latin typeface="Arial" panose="020B0604020202020204" pitchFamily="34" charset="0"/>
                      </a:endParaRPr>
                    </a:p>
                  </a:txBody>
                  <a:tcPr marL="7620" marR="7620" marT="7620" marB="0" anchor="b"/>
                </a:tc>
                <a:tc hMerge="1">
                  <a:txBody>
                    <a:bodyPr/>
                    <a:lstStyle/>
                    <a:p>
                      <a:endParaRPr lang="LID4096"/>
                    </a:p>
                  </a:txBody>
                  <a:tcPr/>
                </a:tc>
                <a:tc>
                  <a:txBody>
                    <a:bodyPr/>
                    <a:lstStyle/>
                    <a:p>
                      <a:pPr algn="l" fontAlgn="b"/>
                      <a:r>
                        <a:rPr lang="en-BE" sz="900" u="none" strike="noStrike">
                          <a:effectLst/>
                        </a:rPr>
                        <a:t> </a:t>
                      </a:r>
                      <a:endParaRPr lang="en-BE" sz="9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13.8%</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15.3%</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65.5%</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5.3%</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100.0%</a:t>
                      </a:r>
                      <a:endParaRPr lang="en-BE" sz="10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851646984"/>
                  </a:ext>
                </a:extLst>
              </a:tr>
              <a:tr h="169213">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2149832500"/>
                  </a:ext>
                </a:extLst>
              </a:tr>
              <a:tr h="169213">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dirty="0">
                          <a:effectLst/>
                        </a:rPr>
                        <a:t> </a:t>
                      </a:r>
                      <a:endParaRPr lang="en-BE" sz="10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2690306260"/>
                  </a:ext>
                </a:extLst>
              </a:tr>
              <a:tr h="169213">
                <a:tc gridSpan="2">
                  <a:txBody>
                    <a:bodyPr/>
                    <a:lstStyle/>
                    <a:p>
                      <a:pPr algn="l" fontAlgn="b"/>
                      <a:r>
                        <a:rPr lang="en-GB" sz="1000" u="none" strike="noStrike" dirty="0">
                          <a:effectLst/>
                        </a:rPr>
                        <a:t>Programme duration</a:t>
                      </a:r>
                      <a:endParaRPr lang="en-GB" sz="1000" b="0" i="0" u="none" strike="noStrike" dirty="0">
                        <a:effectLst/>
                        <a:latin typeface="Arial" panose="020B0604020202020204" pitchFamily="34" charset="0"/>
                      </a:endParaRPr>
                    </a:p>
                  </a:txBody>
                  <a:tcPr marL="7620" marR="7620" marT="7620" marB="0" anchor="b"/>
                </a:tc>
                <a:tc hMerge="1">
                  <a:txBody>
                    <a:bodyPr/>
                    <a:lstStyle/>
                    <a:p>
                      <a:endParaRPr lang="LID4096"/>
                    </a:p>
                  </a:txBody>
                  <a:tcPr/>
                </a:tc>
                <a:tc>
                  <a:txBody>
                    <a:bodyPr/>
                    <a:lstStyle/>
                    <a:p>
                      <a:pPr algn="ctr"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5</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GB" sz="1000" u="none" strike="noStrike">
                          <a:effectLst/>
                        </a:rPr>
                        <a:t>Years</a:t>
                      </a:r>
                      <a:endParaRPr lang="en-GB"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GB" sz="1000" u="none" strike="noStrike">
                          <a:effectLst/>
                        </a:rPr>
                        <a:t>Yes</a:t>
                      </a:r>
                      <a:endParaRPr lang="en-GB" sz="10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2926825931"/>
                  </a:ext>
                </a:extLst>
              </a:tr>
              <a:tr h="169213">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58841576"/>
                  </a:ext>
                </a:extLst>
              </a:tr>
              <a:tr h="169213">
                <a:tc gridSpan="2">
                  <a:txBody>
                    <a:bodyPr/>
                    <a:lstStyle/>
                    <a:p>
                      <a:pPr algn="l" fontAlgn="b"/>
                      <a:r>
                        <a:rPr lang="en-GB" sz="1000" u="none" strike="noStrike">
                          <a:effectLst/>
                        </a:rPr>
                        <a:t>Mathematics content</a:t>
                      </a:r>
                      <a:endParaRPr lang="en-GB" sz="1000" b="0" i="0" u="none" strike="noStrike">
                        <a:effectLst/>
                        <a:latin typeface="Arial" panose="020B0604020202020204" pitchFamily="34" charset="0"/>
                      </a:endParaRPr>
                    </a:p>
                  </a:txBody>
                  <a:tcPr marL="7620" marR="7620" marT="7620" marB="0" anchor="b"/>
                </a:tc>
                <a:tc hMerge="1">
                  <a:txBody>
                    <a:bodyPr/>
                    <a:lstStyle/>
                    <a:p>
                      <a:endParaRPr lang="LID4096"/>
                    </a:p>
                  </a:txBody>
                  <a:tcPr/>
                </a:tc>
                <a:tc>
                  <a:txBody>
                    <a:bodyPr/>
                    <a:lstStyle/>
                    <a:p>
                      <a:pPr algn="ctr"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42</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GB" sz="1000" u="none" strike="noStrike">
                          <a:effectLst/>
                        </a:rPr>
                        <a:t>ECTS</a:t>
                      </a:r>
                      <a:endParaRPr lang="en-GB"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GB" sz="1000" u="none" strike="noStrike">
                          <a:effectLst/>
                        </a:rPr>
                        <a:t>Yes</a:t>
                      </a:r>
                      <a:endParaRPr lang="en-GB" sz="10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3171307729"/>
                  </a:ext>
                </a:extLst>
              </a:tr>
              <a:tr h="169213">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4053383993"/>
                  </a:ext>
                </a:extLst>
              </a:tr>
              <a:tr h="169213">
                <a:tc gridSpan="3">
                  <a:txBody>
                    <a:bodyPr/>
                    <a:lstStyle/>
                    <a:p>
                      <a:pPr algn="l" fontAlgn="b"/>
                      <a:r>
                        <a:rPr lang="en-GB" sz="1000" u="none" strike="noStrike">
                          <a:effectLst/>
                        </a:rPr>
                        <a:t>Basic Sciences content</a:t>
                      </a:r>
                      <a:endParaRPr lang="en-GB" sz="1000" b="0" i="0" u="none" strike="noStrike">
                        <a:effectLst/>
                        <a:latin typeface="Arial" panose="020B0604020202020204" pitchFamily="34" charset="0"/>
                      </a:endParaRPr>
                    </a:p>
                  </a:txBody>
                  <a:tcPr marL="7620" marR="7620" marT="7620" marB="0" anchor="b"/>
                </a:tc>
                <a:tc hMerge="1">
                  <a:txBody>
                    <a:bodyPr/>
                    <a:lstStyle/>
                    <a:p>
                      <a:endParaRPr lang="LID4096"/>
                    </a:p>
                  </a:txBody>
                  <a:tcPr/>
                </a:tc>
                <a:tc hMerge="1">
                  <a:txBody>
                    <a:bodyPr/>
                    <a:lstStyle/>
                    <a:p>
                      <a:endParaRPr lang="LID4096"/>
                    </a:p>
                  </a:txBody>
                  <a:tcPr/>
                </a:tc>
                <a:tc>
                  <a:txBody>
                    <a:bodyPr/>
                    <a:lstStyle/>
                    <a:p>
                      <a:pPr algn="ctr" fontAlgn="b"/>
                      <a:r>
                        <a:rPr lang="en-BE" sz="1000" u="none" strike="noStrike">
                          <a:effectLst/>
                        </a:rPr>
                        <a:t>29.2%</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GB" sz="1000" u="none" strike="noStrike">
                          <a:effectLst/>
                        </a:rPr>
                        <a:t>Yes</a:t>
                      </a:r>
                      <a:endParaRPr lang="en-GB" sz="10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2543733651"/>
                  </a:ext>
                </a:extLst>
              </a:tr>
              <a:tr h="169213">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2850614408"/>
                  </a:ext>
                </a:extLst>
              </a:tr>
              <a:tr h="169213">
                <a:tc gridSpan="3">
                  <a:txBody>
                    <a:bodyPr/>
                    <a:lstStyle/>
                    <a:p>
                      <a:pPr algn="l" fontAlgn="b"/>
                      <a:r>
                        <a:rPr lang="en-GB" sz="1000" u="none" strike="noStrike">
                          <a:effectLst/>
                        </a:rPr>
                        <a:t>Engineering Sciences content</a:t>
                      </a:r>
                      <a:endParaRPr lang="en-GB" sz="1000" b="0" i="0" u="none" strike="noStrike">
                        <a:effectLst/>
                        <a:latin typeface="Arial" panose="020B0604020202020204" pitchFamily="34" charset="0"/>
                      </a:endParaRPr>
                    </a:p>
                  </a:txBody>
                  <a:tcPr marL="7620" marR="7620" marT="7620" marB="0" anchor="b"/>
                </a:tc>
                <a:tc hMerge="1">
                  <a:txBody>
                    <a:bodyPr/>
                    <a:lstStyle/>
                    <a:p>
                      <a:endParaRPr lang="LID4096"/>
                    </a:p>
                  </a:txBody>
                  <a:tcPr/>
                </a:tc>
                <a:tc hMerge="1">
                  <a:txBody>
                    <a:bodyPr/>
                    <a:lstStyle/>
                    <a:p>
                      <a:endParaRPr lang="LID4096"/>
                    </a:p>
                  </a:txBody>
                  <a:tcPr/>
                </a:tc>
                <a:tc>
                  <a:txBody>
                    <a:bodyPr/>
                    <a:lstStyle/>
                    <a:p>
                      <a:pPr algn="ctr" fontAlgn="b"/>
                      <a:r>
                        <a:rPr lang="en-BE" sz="1000" u="none" strike="noStrike">
                          <a:effectLst/>
                        </a:rPr>
                        <a:t>65.5%</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GB" sz="1000" u="none" strike="noStrike">
                          <a:effectLst/>
                        </a:rPr>
                        <a:t>Yes</a:t>
                      </a:r>
                      <a:endParaRPr lang="en-GB" sz="10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2110263182"/>
                  </a:ext>
                </a:extLst>
              </a:tr>
              <a:tr h="169213">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1330868862"/>
                  </a:ext>
                </a:extLst>
              </a:tr>
              <a:tr h="169213">
                <a:tc gridSpan="3">
                  <a:txBody>
                    <a:bodyPr/>
                    <a:lstStyle/>
                    <a:p>
                      <a:pPr algn="l" fontAlgn="b"/>
                      <a:r>
                        <a:rPr lang="en-GB" sz="1000" u="none" strike="noStrike">
                          <a:effectLst/>
                        </a:rPr>
                        <a:t>Non Technical Subjects content</a:t>
                      </a:r>
                      <a:endParaRPr lang="en-GB" sz="1000" b="0" i="0" u="none" strike="noStrike">
                        <a:effectLst/>
                        <a:latin typeface="Arial" panose="020B0604020202020204" pitchFamily="34" charset="0"/>
                      </a:endParaRPr>
                    </a:p>
                  </a:txBody>
                  <a:tcPr marL="7620" marR="7620" marT="7620" marB="0" anchor="b"/>
                </a:tc>
                <a:tc hMerge="1">
                  <a:txBody>
                    <a:bodyPr/>
                    <a:lstStyle/>
                    <a:p>
                      <a:endParaRPr lang="LID4096"/>
                    </a:p>
                  </a:txBody>
                  <a:tcPr/>
                </a:tc>
                <a:tc hMerge="1">
                  <a:txBody>
                    <a:bodyPr/>
                    <a:lstStyle/>
                    <a:p>
                      <a:endParaRPr lang="LID4096"/>
                    </a:p>
                  </a:txBody>
                  <a:tcPr/>
                </a:tc>
                <a:tc>
                  <a:txBody>
                    <a:bodyPr/>
                    <a:lstStyle/>
                    <a:p>
                      <a:pPr algn="ctr" fontAlgn="b"/>
                      <a:r>
                        <a:rPr lang="en-BE" sz="1000" u="none" strike="noStrike">
                          <a:effectLst/>
                        </a:rPr>
                        <a:t>5.3%</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GB" sz="1000" u="none" strike="noStrike">
                          <a:effectLst/>
                        </a:rPr>
                        <a:t>No</a:t>
                      </a:r>
                      <a:endParaRPr lang="en-GB" sz="10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614878446"/>
                  </a:ext>
                </a:extLst>
              </a:tr>
              <a:tr h="169213">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333867918"/>
                  </a:ext>
                </a:extLst>
              </a:tr>
              <a:tr h="169213">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1781076019"/>
                  </a:ext>
                </a:extLst>
              </a:tr>
              <a:tr h="169213">
                <a:tc>
                  <a:txBody>
                    <a:bodyPr/>
                    <a:lstStyle/>
                    <a:p>
                      <a:pPr algn="l" fontAlgn="b"/>
                      <a:r>
                        <a:rPr lang="en-GB" sz="1000" u="none" strike="noStrike">
                          <a:effectLst/>
                        </a:rPr>
                        <a:t>Result</a:t>
                      </a:r>
                      <a:endParaRPr lang="en-GB" sz="1000" b="0" i="0" u="none" strike="noStrike">
                        <a:effectLst/>
                        <a:latin typeface="Arial" panose="020B0604020202020204" pitchFamily="34" charset="0"/>
                      </a:endParaRPr>
                    </a:p>
                  </a:txBody>
                  <a:tcPr marL="7620" marR="7620" marT="7620" marB="0" anchor="b"/>
                </a:tc>
                <a:tc>
                  <a:txBody>
                    <a:bodyPr/>
                    <a:lstStyle/>
                    <a:p>
                      <a:pPr algn="l" fontAlgn="b"/>
                      <a:endParaRPr lang="en-BE" sz="1000" b="0" i="0" u="none" strike="noStrike">
                        <a:effectLst/>
                        <a:latin typeface="Arial" panose="020B0604020202020204" pitchFamily="34" charset="0"/>
                      </a:endParaRPr>
                    </a:p>
                  </a:txBody>
                  <a:tcPr marL="7620" marR="7620" marT="7620" marB="0" anchor="b"/>
                </a:tc>
                <a:tc>
                  <a:txBody>
                    <a:bodyPr/>
                    <a:lstStyle/>
                    <a:p>
                      <a:pPr algn="ctr" fontAlgn="b"/>
                      <a:endParaRPr lang="en-BE" sz="1000" b="0" i="0" u="none" strike="noStrike">
                        <a:effectLst/>
                        <a:latin typeface="Arial" panose="020B0604020202020204" pitchFamily="34" charset="0"/>
                      </a:endParaRPr>
                    </a:p>
                  </a:txBody>
                  <a:tcPr marL="7620" marR="7620" marT="7620" marB="0" anchor="b"/>
                </a:tc>
                <a:tc>
                  <a:txBody>
                    <a:bodyPr/>
                    <a:lstStyle/>
                    <a:p>
                      <a:pPr algn="l" fontAlgn="b"/>
                      <a:endParaRPr lang="en-BE" sz="1000" b="0" i="0" u="none" strike="noStrike">
                        <a:effectLst/>
                        <a:latin typeface="Arial" panose="020B0604020202020204" pitchFamily="34" charset="0"/>
                      </a:endParaRPr>
                    </a:p>
                  </a:txBody>
                  <a:tcPr marL="7620" marR="7620" marT="7620" marB="0" anchor="b"/>
                </a:tc>
                <a:tc>
                  <a:txBody>
                    <a:bodyPr/>
                    <a:lstStyle/>
                    <a:p>
                      <a:pPr algn="l" fontAlgn="b"/>
                      <a:endParaRPr lang="en-BE" sz="1000" b="0" i="0" u="none" strike="noStrike">
                        <a:effectLst/>
                        <a:latin typeface="Arial" panose="020B0604020202020204" pitchFamily="34" charset="0"/>
                      </a:endParaRPr>
                    </a:p>
                  </a:txBody>
                  <a:tcPr marL="7620" marR="7620" marT="7620" marB="0" anchor="b"/>
                </a:tc>
                <a:tc>
                  <a:txBody>
                    <a:bodyPr/>
                    <a:lstStyle/>
                    <a:p>
                      <a:pPr algn="l" fontAlgn="b"/>
                      <a:endParaRPr lang="en-BE" sz="1000" b="0" i="0" u="none" strike="noStrike">
                        <a:effectLst/>
                        <a:latin typeface="Arial" panose="020B0604020202020204" pitchFamily="34" charset="0"/>
                      </a:endParaRPr>
                    </a:p>
                  </a:txBody>
                  <a:tcPr marL="7620" marR="7620" marT="7620" marB="0" anchor="b"/>
                </a:tc>
                <a:tc gridSpan="2">
                  <a:txBody>
                    <a:bodyPr/>
                    <a:lstStyle/>
                    <a:p>
                      <a:pPr algn="ctr" fontAlgn="b"/>
                      <a:r>
                        <a:rPr lang="en-GB" sz="1000" u="none" strike="noStrike">
                          <a:effectLst/>
                        </a:rPr>
                        <a:t>For discussion</a:t>
                      </a:r>
                      <a:endParaRPr lang="en-GB" sz="1000" b="0" i="0" u="none" strike="noStrike">
                        <a:effectLst/>
                        <a:latin typeface="Arial" panose="020B0604020202020204" pitchFamily="34" charset="0"/>
                      </a:endParaRPr>
                    </a:p>
                  </a:txBody>
                  <a:tcPr marL="7620" marR="7620" marT="7620" marB="0" anchor="b"/>
                </a:tc>
                <a:tc hMerge="1">
                  <a:txBody>
                    <a:bodyPr/>
                    <a:lstStyle/>
                    <a:p>
                      <a:endParaRPr lang="LID4096"/>
                    </a:p>
                  </a:txBody>
                  <a:tcPr/>
                </a:tc>
                <a:extLst>
                  <a:ext uri="{0D108BD9-81ED-4DB2-BD59-A6C34878D82A}">
                    <a16:rowId xmlns:a16="http://schemas.microsoft.com/office/drawing/2014/main" val="3343900839"/>
                  </a:ext>
                </a:extLst>
              </a:tr>
              <a:tr h="169213">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116832761"/>
                  </a:ext>
                </a:extLst>
              </a:tr>
              <a:tr h="169213">
                <a:tc>
                  <a:txBody>
                    <a:bodyPr/>
                    <a:lstStyle/>
                    <a:p>
                      <a:pPr algn="l" fontAlgn="b"/>
                      <a:r>
                        <a:rPr lang="en-GB" sz="1000" u="none" strike="noStrike">
                          <a:effectLst/>
                        </a:rPr>
                        <a:t>Notes</a:t>
                      </a:r>
                      <a:endParaRPr lang="en-GB" sz="1000" b="0" i="0" u="none" strike="noStrike">
                        <a:effectLst/>
                        <a:latin typeface="Arial" panose="020B0604020202020204" pitchFamily="34" charset="0"/>
                      </a:endParaRPr>
                    </a:p>
                  </a:txBody>
                  <a:tcPr marL="7620" marR="7620" marT="7620" marB="0" anchor="b"/>
                </a:tc>
                <a:tc gridSpan="7">
                  <a:txBody>
                    <a:bodyPr/>
                    <a:lstStyle/>
                    <a:p>
                      <a:pPr algn="l" fontAlgn="b"/>
                      <a:r>
                        <a:rPr lang="en-GB" sz="1000" u="none" strike="noStrike">
                          <a:effectLst/>
                        </a:rPr>
                        <a:t>Althoubh the NTS content is insufficient, the WG proposes the approval of the programme.</a:t>
                      </a:r>
                      <a:endParaRPr lang="en-GB" sz="1000" b="0" i="0" u="none" strike="noStrike">
                        <a:effectLst/>
                        <a:latin typeface="Arial" panose="020B0604020202020204" pitchFamily="34" charset="0"/>
                      </a:endParaRPr>
                    </a:p>
                  </a:txBody>
                  <a:tcPr marL="7620" marR="7620" marT="7620" marB="0" anchor="b"/>
                </a:tc>
                <a:tc hMerge="1">
                  <a:txBody>
                    <a:bodyPr/>
                    <a:lstStyle/>
                    <a:p>
                      <a:endParaRPr lang="LID4096"/>
                    </a:p>
                  </a:txBody>
                  <a:tcPr/>
                </a:tc>
                <a:tc hMerge="1">
                  <a:txBody>
                    <a:bodyPr/>
                    <a:lstStyle/>
                    <a:p>
                      <a:endParaRPr lang="LID4096"/>
                    </a:p>
                  </a:txBody>
                  <a:tcPr/>
                </a:tc>
                <a:tc hMerge="1">
                  <a:txBody>
                    <a:bodyPr/>
                    <a:lstStyle/>
                    <a:p>
                      <a:endParaRPr lang="LID4096"/>
                    </a:p>
                  </a:txBody>
                  <a:tcPr/>
                </a:tc>
                <a:tc hMerge="1">
                  <a:txBody>
                    <a:bodyPr/>
                    <a:lstStyle/>
                    <a:p>
                      <a:endParaRPr lang="LID4096"/>
                    </a:p>
                  </a:txBody>
                  <a:tcPr/>
                </a:tc>
                <a:tc hMerge="1">
                  <a:txBody>
                    <a:bodyPr/>
                    <a:lstStyle/>
                    <a:p>
                      <a:endParaRPr lang="LID4096"/>
                    </a:p>
                  </a:txBody>
                  <a:tcPr/>
                </a:tc>
                <a:tc hMerge="1">
                  <a:txBody>
                    <a:bodyPr/>
                    <a:lstStyle/>
                    <a:p>
                      <a:endParaRPr lang="LID4096"/>
                    </a:p>
                  </a:txBody>
                  <a:tcPr/>
                </a:tc>
                <a:extLst>
                  <a:ext uri="{0D108BD9-81ED-4DB2-BD59-A6C34878D82A}">
                    <a16:rowId xmlns:a16="http://schemas.microsoft.com/office/drawing/2014/main" val="1103336920"/>
                  </a:ext>
                </a:extLst>
              </a:tr>
              <a:tr h="169213">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2366391111"/>
                  </a:ext>
                </a:extLst>
              </a:tr>
              <a:tr h="169213">
                <a:tc gridSpan="3">
                  <a:txBody>
                    <a:bodyPr/>
                    <a:lstStyle/>
                    <a:p>
                      <a:pPr algn="l" fontAlgn="b"/>
                      <a:r>
                        <a:rPr lang="en-GB" sz="1000" u="none" strike="noStrike">
                          <a:effectLst/>
                        </a:rPr>
                        <a:t>NMC Expert (Name, Signature)</a:t>
                      </a:r>
                      <a:endParaRPr lang="en-GB" sz="1000" b="0" i="0" u="none" strike="noStrike">
                        <a:effectLst/>
                        <a:latin typeface="Arial" panose="020B0604020202020204" pitchFamily="34" charset="0"/>
                      </a:endParaRPr>
                    </a:p>
                  </a:txBody>
                  <a:tcPr marL="7620" marR="7620" marT="7620" marB="0" anchor="b"/>
                </a:tc>
                <a:tc hMerge="1">
                  <a:txBody>
                    <a:bodyPr/>
                    <a:lstStyle/>
                    <a:p>
                      <a:endParaRPr lang="LID4096"/>
                    </a:p>
                  </a:txBody>
                  <a:tcPr/>
                </a:tc>
                <a:tc hMerge="1">
                  <a:txBody>
                    <a:bodyPr/>
                    <a:lstStyle/>
                    <a:p>
                      <a:endParaRPr lang="LID4096"/>
                    </a:p>
                  </a:txBody>
                  <a:tcPr/>
                </a:tc>
                <a:tc>
                  <a:txBody>
                    <a:bodyPr/>
                    <a:lstStyle/>
                    <a:p>
                      <a:pPr algn="ctr" fontAlgn="b"/>
                      <a:endParaRPr lang="en-BE" sz="1000" b="0" i="0" u="none" strike="noStrike">
                        <a:effectLst/>
                        <a:latin typeface="Arial" panose="020B0604020202020204" pitchFamily="34" charset="0"/>
                      </a:endParaRPr>
                    </a:p>
                  </a:txBody>
                  <a:tcPr marL="7620" marR="7620" marT="7620" marB="0" anchor="b"/>
                </a:tc>
                <a:tc>
                  <a:txBody>
                    <a:bodyPr/>
                    <a:lstStyle/>
                    <a:p>
                      <a:pPr algn="l" fontAlgn="b"/>
                      <a:endParaRPr lang="en-BE" sz="1000" b="0" i="0" u="none" strike="noStrike">
                        <a:effectLst/>
                        <a:latin typeface="Arial" panose="020B0604020202020204" pitchFamily="34" charset="0"/>
                      </a:endParaRPr>
                    </a:p>
                  </a:txBody>
                  <a:tcPr marL="7620" marR="7620" marT="7620" marB="0" anchor="b"/>
                </a:tc>
                <a:tc>
                  <a:txBody>
                    <a:bodyPr/>
                    <a:lstStyle/>
                    <a:p>
                      <a:pPr algn="l" fontAlgn="b"/>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GB" sz="1000" u="none" strike="noStrike">
                          <a:effectLst/>
                        </a:rPr>
                        <a:t>Date:</a:t>
                      </a:r>
                      <a:endParaRPr lang="en-GB"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07.07.06</a:t>
                      </a:r>
                      <a:endParaRPr lang="en-BE" sz="10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336325339"/>
                  </a:ext>
                </a:extLst>
              </a:tr>
              <a:tr h="169213">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ctr"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BE" sz="1000" u="none" strike="noStrike">
                          <a:effectLst/>
                        </a:rPr>
                        <a:t> </a:t>
                      </a:r>
                      <a:endParaRPr lang="en-BE" sz="10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4201809964"/>
                  </a:ext>
                </a:extLst>
              </a:tr>
              <a:tr h="169213">
                <a:tc gridSpan="2">
                  <a:txBody>
                    <a:bodyPr/>
                    <a:lstStyle/>
                    <a:p>
                      <a:pPr algn="l" fontAlgn="b"/>
                      <a:r>
                        <a:rPr lang="en-GB" sz="1000" u="none" strike="noStrike">
                          <a:effectLst/>
                        </a:rPr>
                        <a:t>EMC Decision</a:t>
                      </a:r>
                      <a:endParaRPr lang="en-GB" sz="1000" b="0" i="0" u="none" strike="noStrike">
                        <a:effectLst/>
                        <a:latin typeface="Arial" panose="020B0604020202020204" pitchFamily="34" charset="0"/>
                      </a:endParaRPr>
                    </a:p>
                  </a:txBody>
                  <a:tcPr marL="7620" marR="7620" marT="7620" marB="0" anchor="b"/>
                </a:tc>
                <a:tc hMerge="1">
                  <a:txBody>
                    <a:bodyPr/>
                    <a:lstStyle/>
                    <a:p>
                      <a:endParaRPr lang="LID4096"/>
                    </a:p>
                  </a:txBody>
                  <a:tcPr/>
                </a:tc>
                <a:tc>
                  <a:txBody>
                    <a:bodyPr/>
                    <a:lstStyle/>
                    <a:p>
                      <a:pPr algn="ctr" fontAlgn="b"/>
                      <a:endParaRPr lang="en-BE" sz="1000" b="0" i="0" u="none" strike="noStrike">
                        <a:effectLst/>
                        <a:latin typeface="Arial" panose="020B0604020202020204" pitchFamily="34" charset="0"/>
                      </a:endParaRPr>
                    </a:p>
                  </a:txBody>
                  <a:tcPr marL="7620" marR="7620" marT="7620" marB="0" anchor="b"/>
                </a:tc>
                <a:tc>
                  <a:txBody>
                    <a:bodyPr/>
                    <a:lstStyle/>
                    <a:p>
                      <a:pPr algn="l" fontAlgn="b"/>
                      <a:r>
                        <a:rPr lang="en-GB" sz="1000" u="none" strike="noStrike">
                          <a:effectLst/>
                        </a:rPr>
                        <a:t>Date:</a:t>
                      </a:r>
                      <a:endParaRPr lang="en-GB" sz="1000" b="0" i="0" u="none" strike="noStrike">
                        <a:effectLst/>
                        <a:latin typeface="Arial" panose="020B0604020202020204" pitchFamily="34" charset="0"/>
                      </a:endParaRPr>
                    </a:p>
                  </a:txBody>
                  <a:tcPr marL="7620" marR="7620" marT="7620" marB="0" anchor="b"/>
                </a:tc>
                <a:tc>
                  <a:txBody>
                    <a:bodyPr/>
                    <a:lstStyle/>
                    <a:p>
                      <a:pPr algn="l" fontAlgn="b"/>
                      <a:endParaRPr lang="en-BE" sz="1000" b="0" i="0" u="none" strike="noStrike">
                        <a:effectLst/>
                        <a:latin typeface="Arial" panose="020B0604020202020204" pitchFamily="34" charset="0"/>
                      </a:endParaRPr>
                    </a:p>
                  </a:txBody>
                  <a:tcPr marL="7620" marR="7620" marT="7620" marB="0" anchor="b"/>
                </a:tc>
                <a:tc>
                  <a:txBody>
                    <a:bodyPr/>
                    <a:lstStyle/>
                    <a:p>
                      <a:pPr algn="l" fontAlgn="b"/>
                      <a:endParaRPr lang="en-BE" sz="1000" b="0" i="0" u="none" strike="noStrike">
                        <a:effectLst/>
                        <a:latin typeface="Arial" panose="020B0604020202020204" pitchFamily="34" charset="0"/>
                      </a:endParaRPr>
                    </a:p>
                  </a:txBody>
                  <a:tcPr marL="7620" marR="7620" marT="7620" marB="0" anchor="b"/>
                </a:tc>
                <a:tc gridSpan="2">
                  <a:txBody>
                    <a:bodyPr/>
                    <a:lstStyle/>
                    <a:p>
                      <a:pPr algn="l" fontAlgn="b"/>
                      <a:r>
                        <a:rPr lang="en-BE" sz="1000" u="none" strike="noStrike" dirty="0">
                          <a:effectLst/>
                        </a:rPr>
                        <a:t> </a:t>
                      </a:r>
                      <a:endParaRPr lang="en-BE" sz="1000" b="0" i="0" u="none" strike="noStrike" dirty="0">
                        <a:effectLst/>
                        <a:latin typeface="Arial" panose="020B0604020202020204" pitchFamily="34" charset="0"/>
                      </a:endParaRPr>
                    </a:p>
                  </a:txBody>
                  <a:tcPr marL="7620" marR="7620" marT="7620" marB="0" anchor="b"/>
                </a:tc>
                <a:tc hMerge="1">
                  <a:txBody>
                    <a:bodyPr/>
                    <a:lstStyle/>
                    <a:p>
                      <a:endParaRPr lang="LID4096"/>
                    </a:p>
                  </a:txBody>
                  <a:tcPr/>
                </a:tc>
                <a:extLst>
                  <a:ext uri="{0D108BD9-81ED-4DB2-BD59-A6C34878D82A}">
                    <a16:rowId xmlns:a16="http://schemas.microsoft.com/office/drawing/2014/main" val="2215445080"/>
                  </a:ext>
                </a:extLst>
              </a:tr>
            </a:tbl>
          </a:graphicData>
        </a:graphic>
      </p:graphicFrame>
      <p:sp>
        <p:nvSpPr>
          <p:cNvPr id="24" name="Content Placeholder 6">
            <a:extLst>
              <a:ext uri="{FF2B5EF4-FFF2-40B4-BE49-F238E27FC236}">
                <a16:creationId xmlns:a16="http://schemas.microsoft.com/office/drawing/2014/main" id="{BD7A0DBB-89E6-498B-BF5C-15C73B3F597C}"/>
              </a:ext>
            </a:extLst>
          </p:cNvPr>
          <p:cNvSpPr txBox="1">
            <a:spLocks/>
          </p:cNvSpPr>
          <p:nvPr/>
        </p:nvSpPr>
        <p:spPr>
          <a:xfrm>
            <a:off x="7569930" y="2930258"/>
            <a:ext cx="5418074" cy="1673295"/>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pPr>
              <a:lnSpc>
                <a:spcPct val="120000"/>
              </a:lnSpc>
              <a:spcBef>
                <a:spcPts val="3600"/>
              </a:spcBef>
            </a:pPr>
            <a:r>
              <a:rPr lang="en-US" sz="2400" dirty="0">
                <a:effectLst/>
                <a:latin typeface="Calibri" panose="020F0502020204030204" pitchFamily="34" charset="0"/>
                <a:ea typeface="Georgia" panose="02040502050405020303" pitchFamily="18" charset="0"/>
                <a:cs typeface="Calibri" panose="020F0502020204030204" pitchFamily="34" charset="0"/>
              </a:rPr>
              <a:t>Summary of the</a:t>
            </a:r>
            <a:r>
              <a:rPr lang="en-US" sz="2400" dirty="0">
                <a:latin typeface="Calibri" panose="020F0502020204030204" pitchFamily="34" charset="0"/>
                <a:ea typeface="Georgia" panose="02040502050405020303" pitchFamily="18" charset="0"/>
                <a:cs typeface="Calibri" panose="020F0502020204030204" pitchFamily="34" charset="0"/>
              </a:rPr>
              <a:t> Programme Evaluation Sheets for </a:t>
            </a:r>
            <a:r>
              <a:rPr lang="en-US" sz="2400" dirty="0">
                <a:solidFill>
                  <a:srgbClr val="FF0000"/>
                </a:solidFill>
                <a:latin typeface="Calibri" panose="020F0502020204030204" pitchFamily="34" charset="0"/>
                <a:ea typeface="Georgia" panose="02040502050405020303" pitchFamily="18" charset="0"/>
                <a:cs typeface="Calibri" panose="020F0502020204030204" pitchFamily="34" charset="0"/>
              </a:rPr>
              <a:t>FCD/SCD/Integrated pre-Bologna </a:t>
            </a:r>
            <a:r>
              <a:rPr lang="en-US" sz="2400" dirty="0">
                <a:latin typeface="Calibri" panose="020F0502020204030204" pitchFamily="34" charset="0"/>
                <a:ea typeface="Georgia" panose="02040502050405020303" pitchFamily="18" charset="0"/>
                <a:cs typeface="Calibri" panose="020F0502020204030204" pitchFamily="34" charset="0"/>
              </a:rPr>
              <a:t>programmes</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8606759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122219" y="443344"/>
            <a:ext cx="11305308" cy="886691"/>
          </a:xfrm>
          <a:prstGeom prst="rect">
            <a:avLst/>
          </a:prstGeom>
        </p:spPr>
        <p:txBody>
          <a:bodyPr>
            <a:normAutofit fontScale="90000"/>
          </a:bodyPr>
          <a:lstStyle/>
          <a:p>
            <a:br>
              <a:rPr lang="fr-BE" dirty="0"/>
            </a:br>
            <a:r>
              <a:rPr lang="fr-BE" dirty="0"/>
              <a:t> </a:t>
            </a:r>
            <a:br>
              <a:rPr lang="fr-BE" dirty="0"/>
            </a:br>
            <a:br>
              <a:rPr lang="fr-BE" dirty="0">
                <a:highlight>
                  <a:srgbClr val="FFFF00"/>
                </a:highlight>
              </a:rPr>
            </a:br>
            <a:br>
              <a:rPr lang="fr-BE" dirty="0"/>
            </a:br>
            <a:br>
              <a:rPr lang="fr-BE" dirty="0"/>
            </a:br>
            <a:br>
              <a:rPr lang="en-US" b="1" dirty="0"/>
            </a:br>
            <a:r>
              <a:rPr lang="en-US" dirty="0"/>
              <a:t> </a:t>
            </a:r>
            <a:r>
              <a:rPr lang="en-US" sz="2700" dirty="0"/>
              <a:t>DIRECTIVE 2013/55/EU  - Common Training Framework (CTF)</a:t>
            </a:r>
            <a:br>
              <a:rPr lang="en-US" b="1" dirty="0"/>
            </a:br>
            <a:endParaRPr lang="fr-BE" dirty="0"/>
          </a:p>
        </p:txBody>
      </p:sp>
      <p:sp>
        <p:nvSpPr>
          <p:cNvPr id="5" name="Espace réservé du numéro de diapositive 4"/>
          <p:cNvSpPr>
            <a:spLocks noGrp="1"/>
          </p:cNvSpPr>
          <p:nvPr>
            <p:ph type="sldNum" sz="quarter" idx="11"/>
          </p:nvPr>
        </p:nvSpPr>
        <p:spPr/>
        <p:txBody>
          <a:bodyPr/>
          <a:lstStyle/>
          <a:p>
            <a:fld id="{35783920-7F90-46A7-986D-E01BC8873495}" type="slidenum">
              <a:rPr lang="fr-BE" smtClean="0"/>
              <a:pPr/>
              <a:t>8</a:t>
            </a:fld>
            <a:endParaRPr lang="fr-BE"/>
          </a:p>
        </p:txBody>
      </p:sp>
      <p:sp>
        <p:nvSpPr>
          <p:cNvPr id="8" name="Espace réservé du contenu 2"/>
          <p:cNvSpPr txBox="1">
            <a:spLocks/>
          </p:cNvSpPr>
          <p:nvPr/>
        </p:nvSpPr>
        <p:spPr>
          <a:xfrm>
            <a:off x="435429" y="2057400"/>
            <a:ext cx="12641942" cy="6743700"/>
          </a:xfrm>
          <a:prstGeom prst="rect">
            <a:avLst/>
          </a:prstGeom>
        </p:spPr>
        <p:txBody>
          <a:bodyPr vert="horz" lIns="91440" tIns="45720" rIns="91440" bIns="45720" rtlCol="0">
            <a:normAutofit/>
          </a:bodyPr>
          <a:lstStyle/>
          <a:p>
            <a:pPr marL="0" marR="0" lvl="0" indent="0" defTabSz="1333470" rtl="0" eaLnBrk="1" fontAlgn="auto" latinLnBrk="0" hangingPunct="1">
              <a:lnSpc>
                <a:spcPct val="90000"/>
              </a:lnSpc>
              <a:spcBef>
                <a:spcPts val="3000"/>
              </a:spcBef>
              <a:spcAft>
                <a:spcPts val="0"/>
              </a:spcAft>
              <a:buClrTx/>
              <a:buSzTx/>
              <a:buFontTx/>
              <a:buChar char="-"/>
              <a:tabLst/>
              <a:defRPr/>
            </a:pPr>
            <a:endParaRPr kumimoji="0" lang="fr-BE" sz="2400" b="1" i="0" u="none" strike="noStrike" kern="1200" cap="none" spc="0" normalizeH="0" noProof="0">
              <a:ln>
                <a:noFill/>
              </a:ln>
              <a:solidFill>
                <a:schemeClr val="tx2"/>
              </a:solidFill>
              <a:effectLst/>
              <a:uLnTx/>
              <a:uFillTx/>
              <a:latin typeface="+mn-lt"/>
              <a:ea typeface="+mn-ea"/>
              <a:cs typeface="+mn-cs"/>
            </a:endParaRPr>
          </a:p>
        </p:txBody>
      </p:sp>
      <p:sp>
        <p:nvSpPr>
          <p:cNvPr id="7" name="Content Placeholder 6"/>
          <p:cNvSpPr>
            <a:spLocks noGrp="1"/>
          </p:cNvSpPr>
          <p:nvPr>
            <p:ph sz="half" idx="1"/>
          </p:nvPr>
        </p:nvSpPr>
        <p:spPr>
          <a:xfrm>
            <a:off x="893717" y="550892"/>
            <a:ext cx="11901054" cy="788513"/>
          </a:xfrm>
        </p:spPr>
        <p:txBody>
          <a:bodyPr>
            <a:normAutofit/>
          </a:bodyPr>
          <a:lstStyle/>
          <a:p>
            <a:pPr algn="ctr"/>
            <a:r>
              <a:rPr lang="en-GB" sz="4000" dirty="0">
                <a:solidFill>
                  <a:srgbClr val="FF0000"/>
                </a:solidFill>
              </a:rPr>
              <a:t>FEANI EEED Procedures</a:t>
            </a:r>
          </a:p>
        </p:txBody>
      </p:sp>
      <p:sp>
        <p:nvSpPr>
          <p:cNvPr id="10" name="Content Placeholder 6"/>
          <p:cNvSpPr txBox="1">
            <a:spLocks/>
          </p:cNvSpPr>
          <p:nvPr/>
        </p:nvSpPr>
        <p:spPr>
          <a:xfrm>
            <a:off x="628664" y="1854912"/>
            <a:ext cx="12448707" cy="950533"/>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pPr>
              <a:spcBef>
                <a:spcPts val="1800"/>
              </a:spcBef>
              <a:spcAft>
                <a:spcPts val="1200"/>
              </a:spcAft>
            </a:pPr>
            <a:r>
              <a:rPr lang="en-GB" sz="2800" dirty="0"/>
              <a:t>2. EEED Inclusion based on Evaluation of the Country’s Education System: </a:t>
            </a:r>
            <a:r>
              <a:rPr lang="en-GB" sz="2800" dirty="0">
                <a:solidFill>
                  <a:srgbClr val="FF0000"/>
                </a:solidFill>
              </a:rPr>
              <a:t>“Remote Maintenance” Permission</a:t>
            </a:r>
            <a:endParaRPr lang="en-GB" sz="2800" i="1" dirty="0">
              <a:solidFill>
                <a:srgbClr val="FF0000"/>
              </a:solidFill>
            </a:endParaRPr>
          </a:p>
        </p:txBody>
      </p:sp>
      <p:sp>
        <p:nvSpPr>
          <p:cNvPr id="12" name="Content Placeholder 6">
            <a:extLst>
              <a:ext uri="{FF2B5EF4-FFF2-40B4-BE49-F238E27FC236}">
                <a16:creationId xmlns:a16="http://schemas.microsoft.com/office/drawing/2014/main" id="{9F0EE05C-1457-4765-B8EF-36C83BB6DDC6}"/>
              </a:ext>
            </a:extLst>
          </p:cNvPr>
          <p:cNvSpPr txBox="1">
            <a:spLocks/>
          </p:cNvSpPr>
          <p:nvPr/>
        </p:nvSpPr>
        <p:spPr>
          <a:xfrm>
            <a:off x="628663" y="2805445"/>
            <a:ext cx="12166107" cy="5823399"/>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pPr algn="just">
              <a:lnSpc>
                <a:spcPct val="120000"/>
              </a:lnSpc>
              <a:spcBef>
                <a:spcPts val="3600"/>
              </a:spcBef>
            </a:pPr>
            <a:r>
              <a:rPr lang="en-GB" sz="2600" dirty="0">
                <a:effectLst/>
                <a:latin typeface="Calibri" panose="020F0502020204030204" pitchFamily="34" charset="0"/>
                <a:ea typeface="Times New Roman" panose="02020603050405020304" pitchFamily="18" charset="0"/>
                <a:cs typeface="Calibri" panose="020F0502020204030204" pitchFamily="34" charset="0"/>
              </a:rPr>
              <a:t>If the programmes have been submitted to a </a:t>
            </a:r>
            <a:r>
              <a:rPr lang="en-GB" sz="2600" b="1" dirty="0">
                <a:effectLst/>
                <a:latin typeface="Calibri" panose="020F0502020204030204" pitchFamily="34" charset="0"/>
                <a:ea typeface="Times New Roman" panose="02020603050405020304" pitchFamily="18" charset="0"/>
                <a:cs typeface="Calibri" panose="020F0502020204030204" pitchFamily="34" charset="0"/>
              </a:rPr>
              <a:t>professional accreditation system, </a:t>
            </a:r>
            <a:r>
              <a:rPr lang="en-GB" sz="2600" dirty="0">
                <a:effectLst/>
                <a:latin typeface="Calibri" panose="020F0502020204030204" pitchFamily="34" charset="0"/>
                <a:ea typeface="Times New Roman" panose="02020603050405020304" pitchFamily="18" charset="0"/>
                <a:cs typeface="Calibri" panose="020F0502020204030204" pitchFamily="34" charset="0"/>
              </a:rPr>
              <a:t>EMC can compare that system with FEANI procedures and take the decision if programmes will be automatically accepted </a:t>
            </a:r>
            <a:r>
              <a:rPr lang="en-GB" sz="2600" dirty="0">
                <a:effectLst/>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 </a:t>
            </a:r>
            <a:r>
              <a:rPr lang="en-GB" sz="2600" dirty="0">
                <a:solidFill>
                  <a:srgbClr val="FF0000"/>
                </a:solidFill>
                <a:latin typeface="Calibri" panose="020F0502020204030204" pitchFamily="34" charset="0"/>
                <a:cs typeface="Calibri" panose="020F0502020204030204" pitchFamily="34" charset="0"/>
              </a:rPr>
              <a:t>Evaluation Template for Education Systems </a:t>
            </a:r>
          </a:p>
          <a:p>
            <a:pPr>
              <a:lnSpc>
                <a:spcPct val="115000"/>
              </a:lnSpc>
              <a:spcBef>
                <a:spcPts val="1800"/>
              </a:spcBef>
              <a:spcAft>
                <a:spcPts val="10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This is not an accreditation process. Instead, the focus of the evaluation process for </a:t>
            </a:r>
            <a:r>
              <a:rPr lang="en-GB" sz="2000" dirty="0">
                <a:solidFill>
                  <a:srgbClr val="365F91"/>
                </a:solidFill>
                <a:latin typeface="Calibri" panose="020F0502020204030204" pitchFamily="34" charset="0"/>
                <a:ea typeface="Calibri" panose="020F0502020204030204" pitchFamily="34" charset="0"/>
                <a:cs typeface="Times New Roman" panose="02020603050405020304" pitchFamily="18" charset="0"/>
              </a:rPr>
              <a:t>the country</a:t>
            </a:r>
            <a:r>
              <a:rPr lang="en-GB" sz="2000" dirty="0">
                <a:effectLst/>
                <a:latin typeface="Calibri" panose="020F0502020204030204" pitchFamily="34" charset="0"/>
                <a:ea typeface="Calibri" panose="020F0502020204030204" pitchFamily="34" charset="0"/>
                <a:cs typeface="Times New Roman" panose="02020603050405020304" pitchFamily="18" charset="0"/>
              </a:rPr>
              <a:t> is on:</a:t>
            </a:r>
          </a:p>
          <a:p>
            <a:pPr marL="342900" lvl="0" indent="-342900">
              <a:lnSpc>
                <a:spcPct val="115000"/>
              </a:lnSpc>
              <a:spcBef>
                <a:spcPts val="1800"/>
              </a:spcBef>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existence of accreditation processes for  higher level education  (EQF level 5+)</a:t>
            </a:r>
          </a:p>
          <a:p>
            <a:pPr marL="342900" lvl="0" indent="-342900">
              <a:lnSpc>
                <a:spcPct val="115000"/>
              </a:lnSpc>
              <a:spcBef>
                <a:spcPts val="1800"/>
              </a:spcBef>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existence of accreditation processes for  specifically for science and engineering programmes</a:t>
            </a:r>
          </a:p>
          <a:p>
            <a:pPr marL="342900" lvl="0" indent="-342900">
              <a:lnSpc>
                <a:spcPct val="115000"/>
              </a:lnSpc>
              <a:spcBef>
                <a:spcPts val="1800"/>
              </a:spcBef>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existence of a quality assurance process for programmes delivered by Higher Education Institutions (HEI)</a:t>
            </a:r>
          </a:p>
          <a:p>
            <a:pPr marL="342900" lvl="0" indent="-342900">
              <a:lnSpc>
                <a:spcPct val="115000"/>
              </a:lnSpc>
              <a:spcBef>
                <a:spcPts val="1800"/>
              </a:spcBef>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existence of quality assurance process for programmes delivered by HEIs  specifically for science and engineering programmes</a:t>
            </a:r>
          </a:p>
          <a:p>
            <a:pPr marL="342900" lvl="0" indent="-342900">
              <a:lnSpc>
                <a:spcPct val="115000"/>
              </a:lnSpc>
              <a:spcBef>
                <a:spcPts val="1800"/>
              </a:spcBef>
              <a:spcAft>
                <a:spcPts val="100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status of regulation of the engineering profession in </a:t>
            </a:r>
            <a:r>
              <a:rPr lang="en-GB" sz="200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rPr>
              <a:t>the country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571500" indent="-571500" algn="just">
              <a:lnSpc>
                <a:spcPct val="120000"/>
              </a:lnSpc>
              <a:spcBef>
                <a:spcPts val="3600"/>
              </a:spcBef>
              <a:buFont typeface="Arial" panose="020B0604020202020204" pitchFamily="34" charset="0"/>
              <a:buChar char="•"/>
            </a:pPr>
            <a:endParaRPr lang="en-US" dirty="0">
              <a:solidFill>
                <a:srgbClr val="FF0000"/>
              </a:solidFill>
              <a:effectLst/>
              <a:latin typeface="Calibri" panose="020F0502020204030204" pitchFamily="34" charset="0"/>
              <a:ea typeface="Georgia" panose="02040502050405020303" pitchFamily="18" charset="0"/>
              <a:cs typeface="Calibri" panose="020F0502020204030204" pitchFamily="34" charset="0"/>
            </a:endParaRPr>
          </a:p>
          <a:p>
            <a:pPr marL="742950" indent="-742950" algn="just">
              <a:lnSpc>
                <a:spcPct val="120000"/>
              </a:lnSpc>
              <a:spcBef>
                <a:spcPts val="3600"/>
              </a:spcBef>
              <a:buFont typeface="+mj-lt"/>
              <a:buAutoNum type="arabicPeriod"/>
            </a:pPr>
            <a:endParaRPr lang="en-GB" dirty="0">
              <a:latin typeface="Calibri" panose="020F0502020204030204" pitchFamily="34" charset="0"/>
              <a:ea typeface="Georgia" panose="02040502050405020303" pitchFamily="18" charset="0"/>
              <a:cs typeface="Calibri" panose="020F0502020204030204" pitchFamily="34" charset="0"/>
            </a:endParaRPr>
          </a:p>
          <a:p>
            <a:pPr marL="742950" indent="-742950">
              <a:lnSpc>
                <a:spcPct val="120000"/>
              </a:lnSpc>
              <a:spcBef>
                <a:spcPts val="3600"/>
              </a:spcBef>
              <a:buFont typeface="+mj-lt"/>
              <a:buAutoNum type="arabicPeriod"/>
            </a:pPr>
            <a:endParaRPr lang="en-US" dirty="0">
              <a:effectLst/>
              <a:latin typeface="Calibri" panose="020F0502020204030204" pitchFamily="34" charset="0"/>
              <a:ea typeface="Georgia" panose="02040502050405020303" pitchFamily="18" charset="0"/>
              <a:cs typeface="Calibri" panose="020F0502020204030204" pitchFamily="34" charset="0"/>
            </a:endParaRPr>
          </a:p>
        </p:txBody>
      </p:sp>
      <p:sp>
        <p:nvSpPr>
          <p:cNvPr id="9" name="Espace réservé du pied de page 3">
            <a:extLst>
              <a:ext uri="{FF2B5EF4-FFF2-40B4-BE49-F238E27FC236}">
                <a16:creationId xmlns:a16="http://schemas.microsoft.com/office/drawing/2014/main" id="{1216B7BD-02B6-463D-84B5-08EBB8CA50BD}"/>
              </a:ext>
            </a:extLst>
          </p:cNvPr>
          <p:cNvSpPr>
            <a:spLocks noGrp="1"/>
          </p:cNvSpPr>
          <p:nvPr>
            <p:ph type="ftr" sz="quarter" idx="10"/>
          </p:nvPr>
        </p:nvSpPr>
        <p:spPr>
          <a:xfrm>
            <a:off x="724142" y="9252858"/>
            <a:ext cx="11337229" cy="532474"/>
          </a:xfrm>
        </p:spPr>
        <p:txBody>
          <a:bodyPr/>
          <a:lstStyle/>
          <a:p>
            <a:r>
              <a:rPr lang="en-US" sz="1800" b="1" dirty="0">
                <a:effectLst/>
                <a:latin typeface="Calibri" panose="020F0502020204030204" pitchFamily="34" charset="0"/>
                <a:ea typeface="Calibri" panose="020F0502020204030204" pitchFamily="34" charset="0"/>
              </a:rPr>
              <a:t>KAZSEE Webinar, FEANI certification of Engineering Programs and Professional Engineers (EUR ING), 7 December 2021</a:t>
            </a:r>
            <a:endParaRPr lang="fr-BE" sz="1800" dirty="0"/>
          </a:p>
        </p:txBody>
      </p:sp>
    </p:spTree>
    <p:extLst>
      <p:ext uri="{BB962C8B-B14F-4D97-AF65-F5344CB8AC3E}">
        <p14:creationId xmlns:p14="http://schemas.microsoft.com/office/powerpoint/2010/main" val="199727691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122219" y="443344"/>
            <a:ext cx="11305308" cy="886691"/>
          </a:xfrm>
          <a:prstGeom prst="rect">
            <a:avLst/>
          </a:prstGeom>
        </p:spPr>
        <p:txBody>
          <a:bodyPr>
            <a:normAutofit fontScale="90000"/>
          </a:bodyPr>
          <a:lstStyle/>
          <a:p>
            <a:br>
              <a:rPr lang="fr-BE" dirty="0"/>
            </a:br>
            <a:r>
              <a:rPr lang="fr-BE" dirty="0"/>
              <a:t> </a:t>
            </a:r>
            <a:br>
              <a:rPr lang="fr-BE" dirty="0"/>
            </a:br>
            <a:br>
              <a:rPr lang="fr-BE" dirty="0"/>
            </a:br>
            <a:br>
              <a:rPr lang="fr-BE" dirty="0"/>
            </a:br>
            <a:br>
              <a:rPr lang="fr-BE" dirty="0"/>
            </a:br>
            <a:br>
              <a:rPr lang="en-US" b="1" dirty="0"/>
            </a:br>
            <a:r>
              <a:rPr lang="en-US" dirty="0"/>
              <a:t> </a:t>
            </a:r>
            <a:r>
              <a:rPr lang="en-US" sz="2700" dirty="0"/>
              <a:t>DIRECTIVE 2013/55/EU  - Common Training Framework (CTF)</a:t>
            </a:r>
            <a:br>
              <a:rPr lang="en-US" b="1" dirty="0"/>
            </a:br>
            <a:endParaRPr lang="fr-BE" dirty="0"/>
          </a:p>
        </p:txBody>
      </p:sp>
      <p:sp>
        <p:nvSpPr>
          <p:cNvPr id="5" name="Espace réservé du numéro de diapositive 4"/>
          <p:cNvSpPr>
            <a:spLocks noGrp="1"/>
          </p:cNvSpPr>
          <p:nvPr>
            <p:ph type="sldNum" sz="quarter" idx="11"/>
          </p:nvPr>
        </p:nvSpPr>
        <p:spPr/>
        <p:txBody>
          <a:bodyPr/>
          <a:lstStyle/>
          <a:p>
            <a:fld id="{35783920-7F90-46A7-986D-E01BC8873495}" type="slidenum">
              <a:rPr lang="fr-BE" smtClean="0"/>
              <a:pPr/>
              <a:t>9</a:t>
            </a:fld>
            <a:endParaRPr lang="fr-BE"/>
          </a:p>
        </p:txBody>
      </p:sp>
      <p:sp>
        <p:nvSpPr>
          <p:cNvPr id="8" name="Espace réservé du contenu 2"/>
          <p:cNvSpPr txBox="1">
            <a:spLocks/>
          </p:cNvSpPr>
          <p:nvPr/>
        </p:nvSpPr>
        <p:spPr>
          <a:xfrm>
            <a:off x="435429" y="2057400"/>
            <a:ext cx="12641942" cy="6743700"/>
          </a:xfrm>
          <a:prstGeom prst="rect">
            <a:avLst/>
          </a:prstGeom>
        </p:spPr>
        <p:txBody>
          <a:bodyPr vert="horz" lIns="91440" tIns="45720" rIns="91440" bIns="45720" rtlCol="0">
            <a:normAutofit/>
          </a:bodyPr>
          <a:lstStyle/>
          <a:p>
            <a:pPr marL="0" marR="0" lvl="0" indent="0" defTabSz="1333470" rtl="0" eaLnBrk="1" fontAlgn="auto" latinLnBrk="0" hangingPunct="1">
              <a:lnSpc>
                <a:spcPct val="90000"/>
              </a:lnSpc>
              <a:spcBef>
                <a:spcPts val="3000"/>
              </a:spcBef>
              <a:spcAft>
                <a:spcPts val="0"/>
              </a:spcAft>
              <a:buClrTx/>
              <a:buSzTx/>
              <a:buFontTx/>
              <a:buChar char="-"/>
              <a:tabLst/>
              <a:defRPr/>
            </a:pPr>
            <a:endParaRPr kumimoji="0" lang="fr-BE" sz="2400" b="1" i="0" u="none" strike="noStrike" kern="1200" cap="none" spc="0" normalizeH="0" noProof="0">
              <a:ln>
                <a:noFill/>
              </a:ln>
              <a:solidFill>
                <a:schemeClr val="tx2"/>
              </a:solidFill>
              <a:effectLst/>
              <a:uLnTx/>
              <a:uFillTx/>
              <a:latin typeface="+mn-lt"/>
              <a:ea typeface="+mn-ea"/>
              <a:cs typeface="+mn-cs"/>
            </a:endParaRPr>
          </a:p>
        </p:txBody>
      </p:sp>
      <p:sp>
        <p:nvSpPr>
          <p:cNvPr id="7" name="Content Placeholder 6"/>
          <p:cNvSpPr>
            <a:spLocks noGrp="1"/>
          </p:cNvSpPr>
          <p:nvPr>
            <p:ph sz="half" idx="1"/>
          </p:nvPr>
        </p:nvSpPr>
        <p:spPr>
          <a:xfrm>
            <a:off x="893717" y="550892"/>
            <a:ext cx="11901054" cy="788513"/>
          </a:xfrm>
        </p:spPr>
        <p:txBody>
          <a:bodyPr>
            <a:normAutofit/>
          </a:bodyPr>
          <a:lstStyle/>
          <a:p>
            <a:pPr algn="ctr"/>
            <a:r>
              <a:rPr lang="en-GB" sz="4000" dirty="0">
                <a:solidFill>
                  <a:srgbClr val="FF0000"/>
                </a:solidFill>
              </a:rPr>
              <a:t>FEANI EEED Procedures</a:t>
            </a:r>
          </a:p>
        </p:txBody>
      </p:sp>
      <p:sp>
        <p:nvSpPr>
          <p:cNvPr id="10" name="Content Placeholder 6"/>
          <p:cNvSpPr txBox="1">
            <a:spLocks/>
          </p:cNvSpPr>
          <p:nvPr/>
        </p:nvSpPr>
        <p:spPr>
          <a:xfrm>
            <a:off x="628663" y="2016929"/>
            <a:ext cx="12448707" cy="788513"/>
          </a:xfrm>
          <a:prstGeom prst="rect">
            <a:avLst/>
          </a:prstGeom>
        </p:spPr>
        <p:txBody>
          <a:bodyPr vert="horz" lIns="91440" tIns="45720" rIns="91440" bIns="45720" rtlCol="0">
            <a:normAutofit/>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r>
              <a:rPr lang="en-GB" sz="2800" u="sng" dirty="0"/>
              <a:t>Evaluation of the Country’s Education System: </a:t>
            </a:r>
            <a:r>
              <a:rPr lang="en-GB" sz="2800" u="sng" dirty="0">
                <a:solidFill>
                  <a:srgbClr val="FF0000"/>
                </a:solidFill>
              </a:rPr>
              <a:t>“Remote Maintenance”</a:t>
            </a:r>
            <a:endParaRPr lang="en-GB" sz="2800" i="1" dirty="0">
              <a:solidFill>
                <a:srgbClr val="FF0000"/>
              </a:solidFill>
            </a:endParaRPr>
          </a:p>
        </p:txBody>
      </p:sp>
      <p:sp>
        <p:nvSpPr>
          <p:cNvPr id="12" name="Content Placeholder 6">
            <a:extLst>
              <a:ext uri="{FF2B5EF4-FFF2-40B4-BE49-F238E27FC236}">
                <a16:creationId xmlns:a16="http://schemas.microsoft.com/office/drawing/2014/main" id="{9F0EE05C-1457-4765-B8EF-36C83BB6DDC6}"/>
              </a:ext>
            </a:extLst>
          </p:cNvPr>
          <p:cNvSpPr txBox="1">
            <a:spLocks/>
          </p:cNvSpPr>
          <p:nvPr/>
        </p:nvSpPr>
        <p:spPr>
          <a:xfrm>
            <a:off x="628663" y="2805445"/>
            <a:ext cx="12166107" cy="5823399"/>
          </a:xfrm>
          <a:prstGeom prst="rect">
            <a:avLst/>
          </a:prstGeom>
        </p:spPr>
        <p:txBody>
          <a:bodyPr vert="horz" lIns="91440" tIns="45720" rIns="91440" bIns="45720" rtlCol="0">
            <a:normAutofit fontScale="92500" lnSpcReduction="20000"/>
          </a:bodyPr>
          <a:lstStyle>
            <a:lvl1pPr marL="0" indent="0" algn="l" defTabSz="1333470" rtl="0" eaLnBrk="1" latinLnBrk="0" hangingPunct="1">
              <a:lnSpc>
                <a:spcPct val="90000"/>
              </a:lnSpc>
              <a:spcBef>
                <a:spcPts val="3000"/>
              </a:spcBef>
              <a:buFont typeface="Arial" panose="020B0604020202020204" pitchFamily="34" charset="0"/>
              <a:buNone/>
              <a:defRPr sz="3600" b="1" kern="1200">
                <a:solidFill>
                  <a:schemeClr val="tx2"/>
                </a:solidFill>
                <a:latin typeface="+mn-lt"/>
                <a:ea typeface="+mn-ea"/>
                <a:cs typeface="+mn-cs"/>
              </a:defRPr>
            </a:lvl1pPr>
            <a:lvl2pPr marL="444500" indent="-355600" algn="l" defTabSz="1333470" rtl="0" eaLnBrk="1" latinLnBrk="0" hangingPunct="1">
              <a:lnSpc>
                <a:spcPct val="90000"/>
              </a:lnSpc>
              <a:spcBef>
                <a:spcPts val="1800"/>
              </a:spcBef>
              <a:buClr>
                <a:schemeClr val="tx2"/>
              </a:buClr>
              <a:buFont typeface="Wingdings 2" panose="05020102010507070707" pitchFamily="18" charset="2"/>
              <a:buChar char=""/>
              <a:defRPr sz="3200" kern="1200">
                <a:solidFill>
                  <a:schemeClr val="tx1">
                    <a:lumMod val="65000"/>
                    <a:lumOff val="35000"/>
                  </a:schemeClr>
                </a:solidFill>
                <a:latin typeface="+mn-lt"/>
                <a:ea typeface="+mn-ea"/>
                <a:cs typeface="+mn-cs"/>
              </a:defRPr>
            </a:lvl2pPr>
            <a:lvl3pPr marL="901700" indent="-457200" algn="l" defTabSz="1333470" rtl="0" eaLnBrk="1" latinLnBrk="0" hangingPunct="1">
              <a:lnSpc>
                <a:spcPct val="90000"/>
              </a:lnSpc>
              <a:spcBef>
                <a:spcPts val="600"/>
              </a:spcBef>
              <a:buFont typeface="Wingdings" panose="05000000000000000000" pitchFamily="2" charset="2"/>
              <a:buChar char="à"/>
              <a:defRPr sz="3200" kern="1200">
                <a:solidFill>
                  <a:schemeClr val="tx2"/>
                </a:solidFill>
                <a:latin typeface="+mn-lt"/>
                <a:ea typeface="+mn-ea"/>
                <a:cs typeface="+mn-cs"/>
                <a:sym typeface="Wingdings" panose="05000000000000000000" pitchFamily="2" charset="2"/>
              </a:defRPr>
            </a:lvl3pPr>
            <a:lvl4pPr marL="723900" indent="-279400" algn="l" defTabSz="1333470" rtl="0" eaLnBrk="1" latinLnBrk="0" hangingPunct="1">
              <a:lnSpc>
                <a:spcPct val="90000"/>
              </a:lnSpc>
              <a:spcBef>
                <a:spcPts val="1200"/>
              </a:spcBef>
              <a:buFont typeface="Arial" panose="020B0604020202020204" pitchFamily="34" charset="0"/>
              <a:buChar char="-"/>
              <a:defRPr sz="2800" i="1" kern="1200">
                <a:solidFill>
                  <a:schemeClr val="tx1">
                    <a:lumMod val="65000"/>
                    <a:lumOff val="35000"/>
                  </a:schemeClr>
                </a:solidFill>
                <a:latin typeface="+mn-lt"/>
                <a:ea typeface="+mn-ea"/>
                <a:cs typeface="+mn-cs"/>
              </a:defRPr>
            </a:lvl4pPr>
            <a:lvl5pPr marL="1079500" indent="-266700" algn="l" defTabSz="1333470" rtl="0" eaLnBrk="1" latinLnBrk="0" hangingPunct="1">
              <a:lnSpc>
                <a:spcPct val="90000"/>
              </a:lnSpc>
              <a:spcBef>
                <a:spcPts val="600"/>
              </a:spcBef>
              <a:buFont typeface="Arial" panose="020B0604020202020204" pitchFamily="34" charset="0"/>
              <a:buChar char="-"/>
              <a:tabLst/>
              <a:defRPr sz="2400" i="1" kern="1200">
                <a:solidFill>
                  <a:schemeClr val="tx1">
                    <a:lumMod val="50000"/>
                    <a:lumOff val="50000"/>
                  </a:schemeClr>
                </a:solidFill>
                <a:latin typeface="+mn-lt"/>
                <a:ea typeface="+mn-ea"/>
                <a:cs typeface="+mn-cs"/>
              </a:defRPr>
            </a:lvl5pPr>
            <a:lvl6pPr marL="366704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6pPr>
            <a:lvl7pPr marL="4333776"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7pPr>
            <a:lvl8pPr marL="5000511"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8pPr>
            <a:lvl9pPr marL="5667245" indent="-333367" algn="l" defTabSz="1333470" rtl="0" eaLnBrk="1" latinLnBrk="0" hangingPunct="1">
              <a:lnSpc>
                <a:spcPct val="90000"/>
              </a:lnSpc>
              <a:spcBef>
                <a:spcPts val="729"/>
              </a:spcBef>
              <a:buFont typeface="Arial" panose="020B0604020202020204" pitchFamily="34" charset="0"/>
              <a:buChar char="•"/>
              <a:defRPr sz="2625" kern="1200">
                <a:solidFill>
                  <a:schemeClr val="tx1"/>
                </a:solidFill>
                <a:latin typeface="+mn-lt"/>
                <a:ea typeface="+mn-ea"/>
                <a:cs typeface="+mn-cs"/>
              </a:defRPr>
            </a:lvl9pPr>
          </a:lstStyle>
          <a:p>
            <a:pPr algn="just">
              <a:lnSpc>
                <a:spcPct val="120000"/>
              </a:lnSpc>
              <a:spcBef>
                <a:spcPts val="3600"/>
              </a:spcBef>
            </a:pPr>
            <a:r>
              <a:rPr lang="en-GB" sz="2600" dirty="0">
                <a:latin typeface="Calibri" panose="020F0502020204030204" pitchFamily="34" charset="0"/>
                <a:ea typeface="Georgia" panose="02040502050405020303" pitchFamily="18" charset="0"/>
                <a:cs typeface="Calibri" panose="020F0502020204030204" pitchFamily="34" charset="0"/>
              </a:rPr>
              <a:t>Overview of the information required:</a:t>
            </a:r>
            <a:endParaRPr lang="en-US" sz="2600" dirty="0">
              <a:solidFill>
                <a:srgbClr val="FF0000"/>
              </a:solidFill>
              <a:effectLst/>
              <a:latin typeface="Calibri" panose="020F0502020204030204" pitchFamily="34" charset="0"/>
              <a:ea typeface="Georgia" panose="02040502050405020303" pitchFamily="18" charset="0"/>
              <a:cs typeface="Calibri" panose="020F0502020204030204" pitchFamily="34" charset="0"/>
            </a:endParaRPr>
          </a:p>
          <a:p>
            <a:pPr marL="342900" indent="-342900">
              <a:lnSpc>
                <a:spcPct val="115000"/>
              </a:lnSpc>
              <a:spcBef>
                <a:spcPts val="1800"/>
              </a:spcBef>
              <a:spcAft>
                <a:spcPts val="1000"/>
              </a:spcAft>
              <a:buFont typeface="Arial" panose="020B0604020202020204" pitchFamily="34" charset="0"/>
              <a:buChar char="•"/>
            </a:pPr>
            <a:r>
              <a:rPr lang="en-GB" sz="2400" dirty="0">
                <a:latin typeface="Calibri" panose="020F0502020204030204" pitchFamily="34" charset="0"/>
                <a:cs typeface="Calibri" panose="020F0502020204030204" pitchFamily="34" charset="0"/>
              </a:rPr>
              <a:t>Brief </a:t>
            </a:r>
            <a:r>
              <a:rPr lang="en-GB" sz="2400" dirty="0">
                <a:solidFill>
                  <a:srgbClr val="FF0000"/>
                </a:solidFill>
                <a:latin typeface="Calibri" panose="020F0502020204030204" pitchFamily="34" charset="0"/>
                <a:cs typeface="Calibri" panose="020F0502020204030204" pitchFamily="34" charset="0"/>
              </a:rPr>
              <a:t>overview of the Country</a:t>
            </a:r>
            <a:br>
              <a:rPr lang="en-GB" sz="2400" dirty="0">
                <a:solidFill>
                  <a:srgbClr val="FF0000"/>
                </a:solidFill>
                <a:latin typeface="Calibri" panose="020F0502020204030204" pitchFamily="34" charset="0"/>
                <a:cs typeface="Calibri" panose="020F0502020204030204" pitchFamily="34" charset="0"/>
              </a:rPr>
            </a:br>
            <a:r>
              <a:rPr lang="en-GB" sz="2400" dirty="0">
                <a:latin typeface="Calibri" panose="020F0502020204030204" pitchFamily="34" charset="0"/>
                <a:cs typeface="Calibri" panose="020F0502020204030204" pitchFamily="34" charset="0"/>
              </a:rPr>
              <a:t>- history of accreditation, founding and continuing constituencies, financing, administration, governance, uptake of accreditation by HEIs, comparison of policies, procedures, and criteria with those of other Accord signatories, program visitor qualifications, training, etc</a:t>
            </a:r>
          </a:p>
          <a:p>
            <a:pPr marL="342900" indent="-342900">
              <a:lnSpc>
                <a:spcPct val="115000"/>
              </a:lnSpc>
              <a:spcBef>
                <a:spcPts val="1800"/>
              </a:spcBef>
              <a:spcAft>
                <a:spcPts val="1000"/>
              </a:spcAft>
              <a:buFont typeface="Arial" panose="020B0604020202020204" pitchFamily="34" charset="0"/>
              <a:buChar char="•"/>
            </a:pPr>
            <a:r>
              <a:rPr lang="en-GB" sz="2400" dirty="0">
                <a:latin typeface="Calibri" panose="020F0502020204030204" pitchFamily="34" charset="0"/>
                <a:cs typeface="Calibri" panose="020F0502020204030204" pitchFamily="34" charset="0"/>
              </a:rPr>
              <a:t>The </a:t>
            </a:r>
            <a:r>
              <a:rPr lang="en-GB" sz="2400" dirty="0">
                <a:solidFill>
                  <a:srgbClr val="FF0000"/>
                </a:solidFill>
                <a:latin typeface="Calibri" panose="020F0502020204030204" pitchFamily="34" charset="0"/>
                <a:cs typeface="Calibri" panose="020F0502020204030204" pitchFamily="34" charset="0"/>
              </a:rPr>
              <a:t>evaluation activities </a:t>
            </a:r>
            <a:r>
              <a:rPr lang="en-GB" sz="2400" dirty="0">
                <a:latin typeface="Calibri" panose="020F0502020204030204" pitchFamily="34" charset="0"/>
                <a:cs typeface="Calibri" panose="020F0502020204030204" pitchFamily="34" charset="0"/>
              </a:rPr>
              <a:t>of the EMC team members involved</a:t>
            </a:r>
            <a:br>
              <a:rPr lang="en-GB" sz="2400" dirty="0">
                <a:latin typeface="Calibri" panose="020F0502020204030204" pitchFamily="34" charset="0"/>
                <a:cs typeface="Calibri" panose="020F0502020204030204" pitchFamily="34" charset="0"/>
              </a:rPr>
            </a:br>
            <a:r>
              <a:rPr lang="en-GB" sz="2400" dirty="0">
                <a:latin typeface="Calibri" panose="020F0502020204030204" pitchFamily="34" charset="0"/>
                <a:cs typeface="Calibri" panose="020F0502020204030204" pitchFamily="34" charset="0"/>
              </a:rPr>
              <a:t>- description of the activities of the review panel (examination of documentation, meetings with System representatives, etc.)</a:t>
            </a:r>
          </a:p>
          <a:p>
            <a:pPr marL="342900" indent="-342900">
              <a:spcBef>
                <a:spcPts val="1800"/>
              </a:spcBef>
              <a:buFont typeface="Arial" panose="020B0604020202020204" pitchFamily="34" charset="0"/>
              <a:buChar char="•"/>
            </a:pPr>
            <a:r>
              <a:rPr lang="en-GB" sz="2400" dirty="0">
                <a:latin typeface="Calibri" panose="020F0502020204030204" pitchFamily="34" charset="0"/>
                <a:cs typeface="Calibri" panose="020F0502020204030204" pitchFamily="34" charset="0"/>
              </a:rPr>
              <a:t>The </a:t>
            </a:r>
            <a:r>
              <a:rPr lang="en-GB" sz="2400" dirty="0">
                <a:solidFill>
                  <a:srgbClr val="FF0000"/>
                </a:solidFill>
                <a:latin typeface="Calibri" panose="020F0502020204030204" pitchFamily="34" charset="0"/>
                <a:cs typeface="Calibri" panose="020F0502020204030204" pitchFamily="34" charset="0"/>
              </a:rPr>
              <a:t>report</a:t>
            </a:r>
            <a:r>
              <a:rPr lang="en-GB" sz="2400" dirty="0">
                <a:latin typeface="Calibri" panose="020F0502020204030204" pitchFamily="34" charset="0"/>
                <a:cs typeface="Calibri" panose="020F0502020204030204" pitchFamily="34" charset="0"/>
              </a:rPr>
              <a:t> of the team, for instance</a:t>
            </a:r>
            <a:br>
              <a:rPr lang="en-GB" sz="2400" dirty="0">
                <a:latin typeface="Calibri" panose="020F0502020204030204" pitchFamily="34" charset="0"/>
                <a:cs typeface="Calibri" panose="020F0502020204030204" pitchFamily="34" charset="0"/>
              </a:rPr>
            </a:br>
            <a:r>
              <a:rPr lang="en-GB" sz="2400" dirty="0">
                <a:latin typeface="Calibri" panose="020F0502020204030204" pitchFamily="34" charset="0"/>
                <a:cs typeface="Calibri" panose="020F0502020204030204" pitchFamily="34" charset="0"/>
              </a:rPr>
              <a:t>- description of the System accreditation system</a:t>
            </a:r>
            <a:br>
              <a:rPr lang="en-GB" sz="2400" dirty="0">
                <a:latin typeface="Calibri" panose="020F0502020204030204" pitchFamily="34" charset="0"/>
                <a:cs typeface="Calibri" panose="020F0502020204030204" pitchFamily="34" charset="0"/>
              </a:rPr>
            </a:br>
            <a:r>
              <a:rPr lang="en-GB" sz="2400" dirty="0">
                <a:latin typeface="Calibri" panose="020F0502020204030204" pitchFamily="34" charset="0"/>
                <a:cs typeface="Calibri" panose="020F0502020204030204" pitchFamily="34" charset="0"/>
              </a:rPr>
              <a:t>- an overview of the visits that were observed</a:t>
            </a:r>
            <a:br>
              <a:rPr lang="en-GB" sz="2400" dirty="0">
                <a:latin typeface="Calibri" panose="020F0502020204030204" pitchFamily="34" charset="0"/>
                <a:cs typeface="Calibri" panose="020F0502020204030204" pitchFamily="34" charset="0"/>
              </a:rPr>
            </a:br>
            <a:r>
              <a:rPr lang="en-GB" sz="2400" dirty="0">
                <a:latin typeface="Calibri" panose="020F0502020204030204" pitchFamily="34" charset="0"/>
                <a:cs typeface="Calibri" panose="020F0502020204030204" pitchFamily="34" charset="0"/>
              </a:rPr>
              <a:t>- an assessment of the System’s compliance with its stated policies and procedures</a:t>
            </a:r>
            <a:br>
              <a:rPr lang="en-GB" sz="2400" dirty="0">
                <a:latin typeface="Calibri" panose="020F0502020204030204" pitchFamily="34" charset="0"/>
                <a:cs typeface="Calibri" panose="020F0502020204030204" pitchFamily="34" charset="0"/>
              </a:rPr>
            </a:br>
            <a:r>
              <a:rPr lang="en-GB" sz="2400" dirty="0">
                <a:latin typeface="Calibri" panose="020F0502020204030204" pitchFamily="34" charset="0"/>
                <a:cs typeface="Calibri" panose="020F0502020204030204" pitchFamily="34" charset="0"/>
              </a:rPr>
              <a:t>- an explanation of the evolution of or recent changes to policies and criteria</a:t>
            </a:r>
            <a:br>
              <a:rPr lang="en-GB" sz="2400" dirty="0">
                <a:latin typeface="Calibri" panose="020F0502020204030204" pitchFamily="34" charset="0"/>
                <a:cs typeface="Calibri" panose="020F0502020204030204" pitchFamily="34" charset="0"/>
              </a:rPr>
            </a:br>
            <a:r>
              <a:rPr lang="en-GB" sz="2400" dirty="0">
                <a:latin typeface="Calibri" panose="020F0502020204030204" pitchFamily="34" charset="0"/>
                <a:cs typeface="Calibri" panose="020F0502020204030204" pitchFamily="34" charset="0"/>
              </a:rPr>
              <a:t>- any other issues that the review team believes should be highlighted</a:t>
            </a:r>
            <a:br>
              <a:rPr lang="en-GB" sz="2400" dirty="0">
                <a:latin typeface="Calibri" panose="020F0502020204030204" pitchFamily="34" charset="0"/>
                <a:cs typeface="Calibri" panose="020F0502020204030204" pitchFamily="34" charset="0"/>
              </a:rPr>
            </a:br>
            <a:r>
              <a:rPr lang="en-GB" sz="2400" dirty="0">
                <a:latin typeface="Calibri" panose="020F0502020204030204" pitchFamily="34" charset="0"/>
                <a:cs typeface="Calibri" panose="020F0502020204030204" pitchFamily="34" charset="0"/>
              </a:rPr>
              <a:t>- the recommendation to Accord signatories, and observations</a:t>
            </a:r>
            <a:br>
              <a:rPr lang="en-GB" sz="2400" dirty="0">
                <a:latin typeface="Calibri" panose="020F0502020204030204" pitchFamily="34" charset="0"/>
                <a:cs typeface="Calibri" panose="020F0502020204030204" pitchFamily="34" charset="0"/>
              </a:rPr>
            </a:br>
            <a:r>
              <a:rPr lang="en-GB" sz="2400" dirty="0">
                <a:latin typeface="Calibri" panose="020F0502020204030204" pitchFamily="34" charset="0"/>
                <a:cs typeface="Calibri" panose="020F0502020204030204" pitchFamily="34" charset="0"/>
              </a:rPr>
              <a:t>- suggestions for improvement, if warranted</a:t>
            </a:r>
          </a:p>
          <a:p>
            <a:pPr marL="742950" indent="-742950">
              <a:lnSpc>
                <a:spcPct val="120000"/>
              </a:lnSpc>
              <a:spcBef>
                <a:spcPts val="3600"/>
              </a:spcBef>
              <a:buFont typeface="+mj-lt"/>
              <a:buAutoNum type="arabicPeriod"/>
            </a:pPr>
            <a:endParaRPr lang="en-US" dirty="0">
              <a:effectLst/>
              <a:latin typeface="Calibri" panose="020F0502020204030204" pitchFamily="34" charset="0"/>
              <a:ea typeface="Georgia" panose="02040502050405020303" pitchFamily="18" charset="0"/>
              <a:cs typeface="Calibri" panose="020F0502020204030204" pitchFamily="34" charset="0"/>
            </a:endParaRPr>
          </a:p>
        </p:txBody>
      </p:sp>
      <p:sp>
        <p:nvSpPr>
          <p:cNvPr id="9" name="Espace réservé du pied de page 3">
            <a:extLst>
              <a:ext uri="{FF2B5EF4-FFF2-40B4-BE49-F238E27FC236}">
                <a16:creationId xmlns:a16="http://schemas.microsoft.com/office/drawing/2014/main" id="{1216B7BD-02B6-463D-84B5-08EBB8CA50BD}"/>
              </a:ext>
            </a:extLst>
          </p:cNvPr>
          <p:cNvSpPr>
            <a:spLocks noGrp="1"/>
          </p:cNvSpPr>
          <p:nvPr>
            <p:ph type="ftr" sz="quarter" idx="10"/>
          </p:nvPr>
        </p:nvSpPr>
        <p:spPr>
          <a:xfrm>
            <a:off x="724142" y="9252858"/>
            <a:ext cx="11337229" cy="532474"/>
          </a:xfrm>
        </p:spPr>
        <p:txBody>
          <a:bodyPr/>
          <a:lstStyle/>
          <a:p>
            <a:r>
              <a:rPr lang="en-US" sz="1800" b="1" dirty="0">
                <a:effectLst/>
                <a:latin typeface="Calibri" panose="020F0502020204030204" pitchFamily="34" charset="0"/>
                <a:ea typeface="Calibri" panose="020F0502020204030204" pitchFamily="34" charset="0"/>
              </a:rPr>
              <a:t>KAZSEE Webinar, FEANI certification of Engineering Programs and Professional Engineers (EUR ING), 7 December 2021</a:t>
            </a:r>
            <a:endParaRPr lang="fr-BE" sz="1800" dirty="0"/>
          </a:p>
        </p:txBody>
      </p:sp>
    </p:spTree>
    <p:extLst>
      <p:ext uri="{BB962C8B-B14F-4D97-AF65-F5344CB8AC3E}">
        <p14:creationId xmlns:p14="http://schemas.microsoft.com/office/powerpoint/2010/main" val="3315035418"/>
      </p:ext>
    </p:extLst>
  </p:cSld>
  <p:clrMapOvr>
    <a:masterClrMapping/>
  </p:clrMapOvr>
  <p:transition spd="med"/>
</p:sld>
</file>

<file path=ppt/theme/theme1.xml><?xml version="1.0" encoding="utf-8"?>
<a:theme xmlns:a="http://schemas.openxmlformats.org/drawingml/2006/main" name="Thème Office">
  <a:themeElements>
    <a:clrScheme name="Feani">
      <a:dk1>
        <a:sysClr val="windowText" lastClr="000000"/>
      </a:dk1>
      <a:lt1>
        <a:sysClr val="window" lastClr="FFFFFF"/>
      </a:lt1>
      <a:dk2>
        <a:srgbClr val="00559F"/>
      </a:dk2>
      <a:lt2>
        <a:srgbClr val="E5EAF7"/>
      </a:lt2>
      <a:accent1>
        <a:srgbClr val="5B9BD5"/>
      </a:accent1>
      <a:accent2>
        <a:srgbClr val="0086CD"/>
      </a:accent2>
      <a:accent3>
        <a:srgbClr val="FBBA00"/>
      </a:accent3>
      <a:accent4>
        <a:srgbClr val="1DB3D7"/>
      </a:accent4>
      <a:accent5>
        <a:srgbClr val="C51C30"/>
      </a:accent5>
      <a:accent6>
        <a:srgbClr val="538135"/>
      </a:accent6>
      <a:hlink>
        <a:srgbClr val="0563C1"/>
      </a:hlink>
      <a:folHlink>
        <a:srgbClr val="954F72"/>
      </a:folHlink>
    </a:clrScheme>
    <a:fontScheme name="Feani">
      <a:majorFont>
        <a:latin typeface="Arial Black"/>
        <a:ea typeface=""/>
        <a:cs typeface=""/>
      </a:majorFont>
      <a:minorFont>
        <a:latin typeface="Arial"/>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3705</Words>
  <Application>Microsoft Office PowerPoint</Application>
  <PresentationFormat>Custom</PresentationFormat>
  <Paragraphs>844</Paragraphs>
  <Slides>22</Slides>
  <Notes>0</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22</vt:i4>
      </vt:variant>
    </vt:vector>
  </HeadingPairs>
  <TitlesOfParts>
    <vt:vector size="33" baseType="lpstr">
      <vt:lpstr>Arial</vt:lpstr>
      <vt:lpstr>Arial Black</vt:lpstr>
      <vt:lpstr>Calibri</vt:lpstr>
      <vt:lpstr>Courier New</vt:lpstr>
      <vt:lpstr>Symbol</vt:lpstr>
      <vt:lpstr>Times New Roman</vt:lpstr>
      <vt:lpstr>Wingdings</vt:lpstr>
      <vt:lpstr>Wingdings 2</vt:lpstr>
      <vt:lpstr>Thème Office</vt:lpstr>
      <vt:lpstr>Custom Design</vt:lpstr>
      <vt:lpstr>Equation.3</vt:lpstr>
      <vt:lpstr>        DIRECTIVE 2013/55/EU  - Common Training Framework (CTF) </vt:lpstr>
      <vt:lpstr>        DIRECTIVE 2013/55/EU  - Common Training Framework (CTF) </vt:lpstr>
      <vt:lpstr>        DIRECTIVE 2013/55/EU  - Common Training Framework (CTF) </vt:lpstr>
      <vt:lpstr>        DIRECTIVE 2013/55/EU  - Common Training Framework (CTF) </vt:lpstr>
      <vt:lpstr>        DIRECTIVE 2013/55/EU  - Common Training Framework (CTF) </vt:lpstr>
      <vt:lpstr>        DIRECTIVE 2013/55/EU  - Common Training Framework (CTF) </vt:lpstr>
      <vt:lpstr>        DIRECTIVE 2013/55/EU  - Common Training Framework (CTF) </vt:lpstr>
      <vt:lpstr>        DIRECTIVE 2013/55/EU  - Common Training Framework (CTF) </vt:lpstr>
      <vt:lpstr>        DIRECTIVE 2013/55/EU  - Common Training Framework (CTF) </vt:lpstr>
      <vt:lpstr>     CTIVE 2013/55/EU  - Common Training Framework (CTF) </vt:lpstr>
      <vt:lpstr>     RECTIVE 2013/55/EU  - Common Training Framework (CTF) </vt:lpstr>
      <vt:lpstr>PowerPoint Presentation</vt:lpstr>
      <vt:lpstr>PowerPoint Presentation</vt:lpstr>
      <vt:lpstr>PowerPoint Presentation</vt:lpstr>
      <vt:lpstr>PowerPoint Presentation</vt:lpstr>
      <vt:lpstr>PowerPoint Presentation</vt:lpstr>
      <vt:lpstr>        DIRECTIVE 2013/55/EU  - Common Training Framework (CTF) </vt:lpstr>
      <vt:lpstr>        DIRECTIVE 2013/55/EU  - Common Training Framework (CTF) </vt:lpstr>
      <vt:lpstr>        DIRECTIVE 2013/55/EU  - Common Training Framework (CTF) </vt:lpstr>
      <vt:lpstr>        DIRECTIVE 2013/55/EU  - Common Training Framework (CTF) </vt:lpstr>
      <vt:lpstr>      The  DIRECTIVE 2013/55/EU  - Common Training Framework (CTF) </vt:lpstr>
      <vt:lpstr>        DIRECTIVE 2013/55/EU  - Common Training Framework (CTF)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Seb Dio</dc:creator>
  <cp:lastModifiedBy>Dirk Bochar</cp:lastModifiedBy>
  <cp:revision>613</cp:revision>
  <cp:lastPrinted>2017-04-20T12:11:06Z</cp:lastPrinted>
  <dcterms:created xsi:type="dcterms:W3CDTF">2013-04-10T10:14:45Z</dcterms:created>
  <dcterms:modified xsi:type="dcterms:W3CDTF">2021-12-05T14:51:40Z</dcterms:modified>
</cp:coreProperties>
</file>